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7" r:id="rId2"/>
    <p:sldId id="326" r:id="rId3"/>
    <p:sldId id="323" r:id="rId4"/>
    <p:sldId id="324" r:id="rId5"/>
    <p:sldId id="325" r:id="rId6"/>
    <p:sldId id="328" r:id="rId7"/>
    <p:sldId id="329" r:id="rId8"/>
    <p:sldId id="303" r:id="rId9"/>
    <p:sldId id="304" r:id="rId10"/>
    <p:sldId id="330" r:id="rId11"/>
    <p:sldId id="298" r:id="rId12"/>
    <p:sldId id="299" r:id="rId13"/>
    <p:sldId id="332" r:id="rId14"/>
    <p:sldId id="302" r:id="rId15"/>
    <p:sldId id="334" r:id="rId16"/>
    <p:sldId id="335" r:id="rId17"/>
    <p:sldId id="306" r:id="rId18"/>
    <p:sldId id="307" r:id="rId19"/>
    <p:sldId id="336" r:id="rId20"/>
    <p:sldId id="337" r:id="rId21"/>
    <p:sldId id="341" r:id="rId22"/>
    <p:sldId id="338" r:id="rId23"/>
    <p:sldId id="34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161"/>
    <a:srgbClr val="FF0066"/>
    <a:srgbClr val="FFFFFF"/>
    <a:srgbClr val="85FF29"/>
    <a:srgbClr val="8FDA2C"/>
    <a:srgbClr val="5DE33D"/>
    <a:srgbClr val="0070C0"/>
    <a:srgbClr val="FF002A"/>
    <a:srgbClr val="653B22"/>
    <a:srgbClr val="D38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6400" autoAdjust="0"/>
  </p:normalViewPr>
  <p:slideViewPr>
    <p:cSldViewPr snapToGrid="0">
      <p:cViewPr>
        <p:scale>
          <a:sx n="178" d="100"/>
          <a:sy n="178" d="100"/>
        </p:scale>
        <p:origin x="126" y="-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F48E3-AE31-46B8-99C1-829C104110A4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3A13-9262-4165-9513-CECD83A0D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6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0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232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8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1.png"/><Relationship Id="rId3" Type="http://schemas.openxmlformats.org/officeDocument/2006/relationships/image" Target="../media/image28.png"/><Relationship Id="rId7" Type="http://schemas.openxmlformats.org/officeDocument/2006/relationships/image" Target="../media/image29.gif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5" Type="http://schemas.openxmlformats.org/officeDocument/2006/relationships/image" Target="../media/image44.png"/><Relationship Id="rId10" Type="http://schemas.openxmlformats.org/officeDocument/2006/relationships/image" Target="../media/image42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Relationship Id="rId1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8.gif"/><Relationship Id="rId3" Type="http://schemas.openxmlformats.org/officeDocument/2006/relationships/image" Target="../media/image28.png"/><Relationship Id="rId7" Type="http://schemas.openxmlformats.org/officeDocument/2006/relationships/image" Target="../media/image42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3.png"/><Relationship Id="rId5" Type="http://schemas.openxmlformats.org/officeDocument/2006/relationships/image" Target="../media/image12.png"/><Relationship Id="rId15" Type="http://schemas.openxmlformats.org/officeDocument/2006/relationships/image" Target="../media/image45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14" Type="http://schemas.openxmlformats.org/officeDocument/2006/relationships/image" Target="../media/image36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1.png"/><Relationship Id="rId18" Type="http://schemas.openxmlformats.org/officeDocument/2006/relationships/image" Target="../media/image49.png"/><Relationship Id="rId3" Type="http://schemas.openxmlformats.org/officeDocument/2006/relationships/image" Target="../media/image28.png"/><Relationship Id="rId7" Type="http://schemas.openxmlformats.org/officeDocument/2006/relationships/image" Target="../media/image29.gif"/><Relationship Id="rId12" Type="http://schemas.openxmlformats.org/officeDocument/2006/relationships/image" Target="../media/image20.png"/><Relationship Id="rId17" Type="http://schemas.openxmlformats.org/officeDocument/2006/relationships/image" Target="../media/image48.png"/><Relationship Id="rId2" Type="http://schemas.openxmlformats.org/officeDocument/2006/relationships/image" Target="../media/image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5" Type="http://schemas.openxmlformats.org/officeDocument/2006/relationships/image" Target="../media/image44.png"/><Relationship Id="rId10" Type="http://schemas.openxmlformats.org/officeDocument/2006/relationships/image" Target="../media/image42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Relationship Id="rId1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8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12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microsoft.com/office/2007/relationships/hdphoto" Target="../media/hdphoto2.wdp"/><Relationship Id="rId5" Type="http://schemas.openxmlformats.org/officeDocument/2006/relationships/image" Target="../media/image11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microsoft.com/office/2007/relationships/hdphoto" Target="../media/hdphoto1.wdp"/><Relationship Id="rId1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3.png"/><Relationship Id="rId18" Type="http://schemas.openxmlformats.org/officeDocument/2006/relationships/image" Target="../media/image62.png"/><Relationship Id="rId3" Type="http://schemas.openxmlformats.org/officeDocument/2006/relationships/image" Target="../media/image28.png"/><Relationship Id="rId7" Type="http://schemas.openxmlformats.org/officeDocument/2006/relationships/image" Target="../media/image29.gif"/><Relationship Id="rId12" Type="http://schemas.openxmlformats.org/officeDocument/2006/relationships/image" Target="../media/image21.png"/><Relationship Id="rId17" Type="http://schemas.openxmlformats.org/officeDocument/2006/relationships/image" Target="../media/image61.png"/><Relationship Id="rId2" Type="http://schemas.openxmlformats.org/officeDocument/2006/relationships/image" Target="../media/image1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5" Type="http://schemas.openxmlformats.org/officeDocument/2006/relationships/image" Target="../media/image31.png"/><Relationship Id="rId10" Type="http://schemas.openxmlformats.org/officeDocument/2006/relationships/image" Target="../media/image19.png"/><Relationship Id="rId19" Type="http://schemas.microsoft.com/office/2007/relationships/hdphoto" Target="../media/hdphoto3.wdp"/><Relationship Id="rId4" Type="http://schemas.openxmlformats.org/officeDocument/2006/relationships/image" Target="../media/image11.png"/><Relationship Id="rId9" Type="http://schemas.openxmlformats.org/officeDocument/2006/relationships/image" Target="../media/image42.png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9.gif"/><Relationship Id="rId18" Type="http://schemas.openxmlformats.org/officeDocument/2006/relationships/image" Target="../media/image21.png"/><Relationship Id="rId26" Type="http://schemas.openxmlformats.org/officeDocument/2006/relationships/image" Target="../media/image72.png"/><Relationship Id="rId3" Type="http://schemas.openxmlformats.org/officeDocument/2006/relationships/image" Target="../media/image59.png"/><Relationship Id="rId21" Type="http://schemas.openxmlformats.org/officeDocument/2006/relationships/image" Target="../media/image68.png"/><Relationship Id="rId7" Type="http://schemas.openxmlformats.org/officeDocument/2006/relationships/image" Target="../media/image64.png"/><Relationship Id="rId12" Type="http://schemas.openxmlformats.org/officeDocument/2006/relationships/image" Target="../media/image23.png"/><Relationship Id="rId17" Type="http://schemas.openxmlformats.org/officeDocument/2006/relationships/image" Target="../media/image20.png"/><Relationship Id="rId25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20" Type="http://schemas.openxmlformats.org/officeDocument/2006/relationships/image" Target="../media/image67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12.png"/><Relationship Id="rId24" Type="http://schemas.microsoft.com/office/2007/relationships/hdphoto" Target="../media/hdphoto4.wdp"/><Relationship Id="rId32" Type="http://schemas.openxmlformats.org/officeDocument/2006/relationships/image" Target="../media/image78.png"/><Relationship Id="rId5" Type="http://schemas.openxmlformats.org/officeDocument/2006/relationships/image" Target="../media/image31.png"/><Relationship Id="rId15" Type="http://schemas.openxmlformats.org/officeDocument/2006/relationships/image" Target="../media/image65.png"/><Relationship Id="rId23" Type="http://schemas.openxmlformats.org/officeDocument/2006/relationships/image" Target="../media/image70.png"/><Relationship Id="rId28" Type="http://schemas.openxmlformats.org/officeDocument/2006/relationships/image" Target="../media/image74.png"/><Relationship Id="rId10" Type="http://schemas.openxmlformats.org/officeDocument/2006/relationships/image" Target="../media/image11.png"/><Relationship Id="rId19" Type="http://schemas.openxmlformats.org/officeDocument/2006/relationships/image" Target="../media/image66.png"/><Relationship Id="rId31" Type="http://schemas.openxmlformats.org/officeDocument/2006/relationships/image" Target="../media/image77.png"/><Relationship Id="rId4" Type="http://schemas.openxmlformats.org/officeDocument/2006/relationships/image" Target="../media/image63.png"/><Relationship Id="rId9" Type="http://schemas.openxmlformats.org/officeDocument/2006/relationships/image" Target="../media/image28.png"/><Relationship Id="rId14" Type="http://schemas.openxmlformats.org/officeDocument/2006/relationships/image" Target="../media/image41.png"/><Relationship Id="rId22" Type="http://schemas.openxmlformats.org/officeDocument/2006/relationships/image" Target="../media/image69.png"/><Relationship Id="rId27" Type="http://schemas.openxmlformats.org/officeDocument/2006/relationships/image" Target="../media/image73.png"/><Relationship Id="rId30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gif"/><Relationship Id="rId18" Type="http://schemas.openxmlformats.org/officeDocument/2006/relationships/image" Target="../media/image21.png"/><Relationship Id="rId26" Type="http://schemas.openxmlformats.org/officeDocument/2006/relationships/image" Target="../media/image89.png"/><Relationship Id="rId21" Type="http://schemas.openxmlformats.org/officeDocument/2006/relationships/image" Target="../media/image85.png"/><Relationship Id="rId34" Type="http://schemas.openxmlformats.org/officeDocument/2006/relationships/image" Target="../media/image97.jpeg"/><Relationship Id="rId7" Type="http://schemas.openxmlformats.org/officeDocument/2006/relationships/image" Target="../media/image83.png"/><Relationship Id="rId12" Type="http://schemas.openxmlformats.org/officeDocument/2006/relationships/image" Target="../media/image23.png"/><Relationship Id="rId17" Type="http://schemas.openxmlformats.org/officeDocument/2006/relationships/image" Target="../media/image20.png"/><Relationship Id="rId25" Type="http://schemas.openxmlformats.org/officeDocument/2006/relationships/image" Target="../media/image88.png"/><Relationship Id="rId33" Type="http://schemas.openxmlformats.org/officeDocument/2006/relationships/image" Target="../media/image96.jpeg"/><Relationship Id="rId38" Type="http://schemas.openxmlformats.org/officeDocument/2006/relationships/image" Target="../media/image101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69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12.png"/><Relationship Id="rId24" Type="http://schemas.openxmlformats.org/officeDocument/2006/relationships/image" Target="../media/image87.png"/><Relationship Id="rId32" Type="http://schemas.openxmlformats.org/officeDocument/2006/relationships/image" Target="../media/image95.jpeg"/><Relationship Id="rId37" Type="http://schemas.openxmlformats.org/officeDocument/2006/relationships/image" Target="../media/image100.png"/><Relationship Id="rId5" Type="http://schemas.openxmlformats.org/officeDocument/2006/relationships/image" Target="../media/image81.png"/><Relationship Id="rId15" Type="http://schemas.openxmlformats.org/officeDocument/2006/relationships/image" Target="../media/image41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36" Type="http://schemas.openxmlformats.org/officeDocument/2006/relationships/image" Target="../media/image99.png"/><Relationship Id="rId10" Type="http://schemas.openxmlformats.org/officeDocument/2006/relationships/image" Target="../media/image11.png"/><Relationship Id="rId19" Type="http://schemas.openxmlformats.org/officeDocument/2006/relationships/image" Target="../media/image66.png"/><Relationship Id="rId31" Type="http://schemas.openxmlformats.org/officeDocument/2006/relationships/image" Target="../media/image94.jpeg"/><Relationship Id="rId4" Type="http://schemas.openxmlformats.org/officeDocument/2006/relationships/image" Target="../media/image80.png"/><Relationship Id="rId9" Type="http://schemas.openxmlformats.org/officeDocument/2006/relationships/image" Target="../media/image28.png"/><Relationship Id="rId14" Type="http://schemas.openxmlformats.org/officeDocument/2006/relationships/image" Target="../media/image31.png"/><Relationship Id="rId22" Type="http://schemas.microsoft.com/office/2007/relationships/hdphoto" Target="../media/hdphoto5.wdp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35" Type="http://schemas.openxmlformats.org/officeDocument/2006/relationships/image" Target="../media/image98.PNG"/><Relationship Id="rId8" Type="http://schemas.openxmlformats.org/officeDocument/2006/relationships/image" Target="../media/image84.png"/><Relationship Id="rId3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02.png"/><Relationship Id="rId18" Type="http://schemas.openxmlformats.org/officeDocument/2006/relationships/image" Target="../media/image103.png"/><Relationship Id="rId26" Type="http://schemas.openxmlformats.org/officeDocument/2006/relationships/image" Target="../media/image108.png"/><Relationship Id="rId3" Type="http://schemas.openxmlformats.org/officeDocument/2006/relationships/image" Target="../media/image28.png"/><Relationship Id="rId21" Type="http://schemas.openxmlformats.org/officeDocument/2006/relationships/image" Target="../media/image105.png"/><Relationship Id="rId7" Type="http://schemas.openxmlformats.org/officeDocument/2006/relationships/image" Target="../media/image29.gif"/><Relationship Id="rId12" Type="http://schemas.openxmlformats.org/officeDocument/2006/relationships/image" Target="../media/image86.png"/><Relationship Id="rId17" Type="http://schemas.openxmlformats.org/officeDocument/2006/relationships/image" Target="../media/image41.png"/><Relationship Id="rId25" Type="http://schemas.openxmlformats.org/officeDocument/2006/relationships/image" Target="../media/image69.png"/><Relationship Id="rId2" Type="http://schemas.openxmlformats.org/officeDocument/2006/relationships/image" Target="../media/image84.png"/><Relationship Id="rId16" Type="http://schemas.openxmlformats.org/officeDocument/2006/relationships/image" Target="../media/image1.png"/><Relationship Id="rId20" Type="http://schemas.openxmlformats.org/officeDocument/2006/relationships/image" Target="../media/image104.png"/><Relationship Id="rId29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1.png"/><Relationship Id="rId24" Type="http://schemas.openxmlformats.org/officeDocument/2006/relationships/image" Target="../media/image66.png"/><Relationship Id="rId5" Type="http://schemas.openxmlformats.org/officeDocument/2006/relationships/image" Target="../media/image12.png"/><Relationship Id="rId15" Type="http://schemas.openxmlformats.org/officeDocument/2006/relationships/image" Target="../media/image60.png"/><Relationship Id="rId23" Type="http://schemas.openxmlformats.org/officeDocument/2006/relationships/image" Target="../media/image107.png"/><Relationship Id="rId28" Type="http://schemas.openxmlformats.org/officeDocument/2006/relationships/image" Target="../media/image109.png"/><Relationship Id="rId10" Type="http://schemas.openxmlformats.org/officeDocument/2006/relationships/image" Target="../media/image20.png"/><Relationship Id="rId19" Type="http://schemas.openxmlformats.org/officeDocument/2006/relationships/image" Target="../media/image93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Relationship Id="rId14" Type="http://schemas.openxmlformats.org/officeDocument/2006/relationships/image" Target="../media/image89.png"/><Relationship Id="rId22" Type="http://schemas.openxmlformats.org/officeDocument/2006/relationships/image" Target="../media/image106.png"/><Relationship Id="rId27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5.png"/><Relationship Id="rId18" Type="http://schemas.openxmlformats.org/officeDocument/2006/relationships/image" Target="../media/image117.png"/><Relationship Id="rId26" Type="http://schemas.openxmlformats.org/officeDocument/2006/relationships/image" Target="../media/image21.png"/><Relationship Id="rId3" Type="http://schemas.openxmlformats.org/officeDocument/2006/relationships/image" Target="../media/image110.jpg"/><Relationship Id="rId21" Type="http://schemas.openxmlformats.org/officeDocument/2006/relationships/image" Target="../media/image120.png"/><Relationship Id="rId34" Type="http://schemas.openxmlformats.org/officeDocument/2006/relationships/image" Target="../media/image129.jpeg"/><Relationship Id="rId7" Type="http://schemas.openxmlformats.org/officeDocument/2006/relationships/image" Target="../media/image111.png"/><Relationship Id="rId12" Type="http://schemas.openxmlformats.org/officeDocument/2006/relationships/image" Target="../media/image89.png"/><Relationship Id="rId17" Type="http://schemas.microsoft.com/office/2007/relationships/hdphoto" Target="../media/hdphoto8.wdp"/><Relationship Id="rId25" Type="http://schemas.openxmlformats.org/officeDocument/2006/relationships/image" Target="../media/image20.png"/><Relationship Id="rId33" Type="http://schemas.openxmlformats.org/officeDocument/2006/relationships/image" Target="../media/image128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6.png"/><Relationship Id="rId20" Type="http://schemas.openxmlformats.org/officeDocument/2006/relationships/image" Target="../media/image119.png"/><Relationship Id="rId29" Type="http://schemas.openxmlformats.org/officeDocument/2006/relationships/image" Target="../media/image1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114.png"/><Relationship Id="rId24" Type="http://schemas.openxmlformats.org/officeDocument/2006/relationships/image" Target="../media/image19.png"/><Relationship Id="rId32" Type="http://schemas.openxmlformats.org/officeDocument/2006/relationships/image" Target="../media/image127.jpeg"/><Relationship Id="rId5" Type="http://schemas.openxmlformats.org/officeDocument/2006/relationships/image" Target="../media/image41.png"/><Relationship Id="rId15" Type="http://schemas.openxmlformats.org/officeDocument/2006/relationships/image" Target="../media/image69.png"/><Relationship Id="rId23" Type="http://schemas.openxmlformats.org/officeDocument/2006/relationships/image" Target="../media/image12.png"/><Relationship Id="rId28" Type="http://schemas.openxmlformats.org/officeDocument/2006/relationships/image" Target="../media/image123.png"/><Relationship Id="rId36" Type="http://schemas.openxmlformats.org/officeDocument/2006/relationships/image" Target="../media/image131.jpeg"/><Relationship Id="rId10" Type="http://schemas.openxmlformats.org/officeDocument/2006/relationships/image" Target="../media/image86.png"/><Relationship Id="rId19" Type="http://schemas.openxmlformats.org/officeDocument/2006/relationships/image" Target="../media/image118.png"/><Relationship Id="rId31" Type="http://schemas.openxmlformats.org/officeDocument/2006/relationships/image" Target="../media/image126.png"/><Relationship Id="rId4" Type="http://schemas.openxmlformats.org/officeDocument/2006/relationships/image" Target="../media/image1.png"/><Relationship Id="rId9" Type="http://schemas.openxmlformats.org/officeDocument/2006/relationships/image" Target="../media/image113.png"/><Relationship Id="rId14" Type="http://schemas.openxmlformats.org/officeDocument/2006/relationships/image" Target="../media/image87.png"/><Relationship Id="rId22" Type="http://schemas.openxmlformats.org/officeDocument/2006/relationships/image" Target="../media/image121.png"/><Relationship Id="rId27" Type="http://schemas.openxmlformats.org/officeDocument/2006/relationships/image" Target="../media/image122.jpeg"/><Relationship Id="rId30" Type="http://schemas.openxmlformats.org/officeDocument/2006/relationships/image" Target="../media/image125.png"/><Relationship Id="rId35" Type="http://schemas.openxmlformats.org/officeDocument/2006/relationships/image" Target="../media/image130.jpeg"/><Relationship Id="rId8" Type="http://schemas.openxmlformats.org/officeDocument/2006/relationships/image" Target="../media/image112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18" Type="http://schemas.openxmlformats.org/officeDocument/2006/relationships/image" Target="../media/image21.png"/><Relationship Id="rId26" Type="http://schemas.openxmlformats.org/officeDocument/2006/relationships/image" Target="../media/image116.png"/><Relationship Id="rId39" Type="http://schemas.openxmlformats.org/officeDocument/2006/relationships/image" Target="../media/image135.png"/><Relationship Id="rId21" Type="http://schemas.openxmlformats.org/officeDocument/2006/relationships/image" Target="../media/image120.png"/><Relationship Id="rId34" Type="http://schemas.openxmlformats.org/officeDocument/2006/relationships/image" Target="../media/image125.png"/><Relationship Id="rId7" Type="http://schemas.openxmlformats.org/officeDocument/2006/relationships/image" Target="../media/image134.png"/><Relationship Id="rId12" Type="http://schemas.openxmlformats.org/officeDocument/2006/relationships/image" Target="../media/image41.png"/><Relationship Id="rId17" Type="http://schemas.openxmlformats.org/officeDocument/2006/relationships/image" Target="../media/image20.png"/><Relationship Id="rId25" Type="http://schemas.openxmlformats.org/officeDocument/2006/relationships/image" Target="../media/image69.png"/><Relationship Id="rId33" Type="http://schemas.openxmlformats.org/officeDocument/2006/relationships/image" Target="../media/image124.jpeg"/><Relationship Id="rId38" Type="http://schemas.openxmlformats.org/officeDocument/2006/relationships/image" Target="../media/image129.jpeg"/><Relationship Id="rId2" Type="http://schemas.openxmlformats.org/officeDocument/2006/relationships/image" Target="../media/image86.png"/><Relationship Id="rId16" Type="http://schemas.openxmlformats.org/officeDocument/2006/relationships/image" Target="../media/image19.png"/><Relationship Id="rId20" Type="http://schemas.openxmlformats.org/officeDocument/2006/relationships/image" Target="../media/image113.png"/><Relationship Id="rId29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jpeg"/><Relationship Id="rId11" Type="http://schemas.openxmlformats.org/officeDocument/2006/relationships/image" Target="../media/image1.png"/><Relationship Id="rId24" Type="http://schemas.openxmlformats.org/officeDocument/2006/relationships/image" Target="../media/image87.png"/><Relationship Id="rId32" Type="http://schemas.openxmlformats.org/officeDocument/2006/relationships/image" Target="../media/image123.png"/><Relationship Id="rId37" Type="http://schemas.openxmlformats.org/officeDocument/2006/relationships/image" Target="../media/image128.jpeg"/><Relationship Id="rId5" Type="http://schemas.openxmlformats.org/officeDocument/2006/relationships/image" Target="../media/image121.png"/><Relationship Id="rId15" Type="http://schemas.openxmlformats.org/officeDocument/2006/relationships/image" Target="../media/image12.png"/><Relationship Id="rId23" Type="http://schemas.openxmlformats.org/officeDocument/2006/relationships/image" Target="../media/image115.png"/><Relationship Id="rId28" Type="http://schemas.openxmlformats.org/officeDocument/2006/relationships/image" Target="../media/image117.png"/><Relationship Id="rId36" Type="http://schemas.openxmlformats.org/officeDocument/2006/relationships/image" Target="../media/image127.jpeg"/><Relationship Id="rId10" Type="http://schemas.openxmlformats.org/officeDocument/2006/relationships/image" Target="../media/image110.jpg"/><Relationship Id="rId19" Type="http://schemas.openxmlformats.org/officeDocument/2006/relationships/image" Target="../media/image112.png"/><Relationship Id="rId31" Type="http://schemas.openxmlformats.org/officeDocument/2006/relationships/image" Target="../media/image122.jpeg"/><Relationship Id="rId4" Type="http://schemas.openxmlformats.org/officeDocument/2006/relationships/image" Target="../media/image89.png"/><Relationship Id="rId9" Type="http://schemas.openxmlformats.org/officeDocument/2006/relationships/image" Target="../media/image98.PNG"/><Relationship Id="rId14" Type="http://schemas.openxmlformats.org/officeDocument/2006/relationships/image" Target="../media/image111.png"/><Relationship Id="rId22" Type="http://schemas.openxmlformats.org/officeDocument/2006/relationships/image" Target="../media/image114.png"/><Relationship Id="rId27" Type="http://schemas.microsoft.com/office/2007/relationships/hdphoto" Target="../media/hdphoto8.wdp"/><Relationship Id="rId30" Type="http://schemas.openxmlformats.org/officeDocument/2006/relationships/image" Target="../media/image119.png"/><Relationship Id="rId35" Type="http://schemas.openxmlformats.org/officeDocument/2006/relationships/image" Target="../media/image126.png"/><Relationship Id="rId8" Type="http://schemas.openxmlformats.org/officeDocument/2006/relationships/image" Target="../media/image11.png"/><Relationship Id="rId3" Type="http://schemas.openxmlformats.org/officeDocument/2006/relationships/image" Target="../media/image132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89.png"/><Relationship Id="rId26" Type="http://schemas.openxmlformats.org/officeDocument/2006/relationships/image" Target="../media/image118.png"/><Relationship Id="rId21" Type="http://schemas.openxmlformats.org/officeDocument/2006/relationships/image" Target="../media/image87.png"/><Relationship Id="rId34" Type="http://schemas.openxmlformats.org/officeDocument/2006/relationships/image" Target="../media/image126.png"/><Relationship Id="rId7" Type="http://schemas.openxmlformats.org/officeDocument/2006/relationships/image" Target="../media/image41.png"/><Relationship Id="rId12" Type="http://schemas.openxmlformats.org/officeDocument/2006/relationships/image" Target="../media/image20.png"/><Relationship Id="rId17" Type="http://schemas.openxmlformats.org/officeDocument/2006/relationships/image" Target="../media/image120.png"/><Relationship Id="rId25" Type="http://schemas.openxmlformats.org/officeDocument/2006/relationships/image" Target="../media/image117.png"/><Relationship Id="rId33" Type="http://schemas.openxmlformats.org/officeDocument/2006/relationships/image" Target="../media/image125.png"/><Relationship Id="rId38" Type="http://schemas.openxmlformats.org/officeDocument/2006/relationships/image" Target="../media/image13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6.png"/><Relationship Id="rId20" Type="http://schemas.openxmlformats.org/officeDocument/2006/relationships/image" Target="../media/image115.png"/><Relationship Id="rId29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9.png"/><Relationship Id="rId24" Type="http://schemas.microsoft.com/office/2007/relationships/hdphoto" Target="../media/hdphoto8.wdp"/><Relationship Id="rId32" Type="http://schemas.openxmlformats.org/officeDocument/2006/relationships/image" Target="../media/image124.jpeg"/><Relationship Id="rId37" Type="http://schemas.openxmlformats.org/officeDocument/2006/relationships/image" Target="../media/image129.jpeg"/><Relationship Id="rId5" Type="http://schemas.openxmlformats.org/officeDocument/2006/relationships/image" Target="../media/image110.jpg"/><Relationship Id="rId15" Type="http://schemas.openxmlformats.org/officeDocument/2006/relationships/image" Target="../media/image113.png"/><Relationship Id="rId23" Type="http://schemas.openxmlformats.org/officeDocument/2006/relationships/image" Target="../media/image116.png"/><Relationship Id="rId28" Type="http://schemas.openxmlformats.org/officeDocument/2006/relationships/image" Target="../media/image121.png"/><Relationship Id="rId36" Type="http://schemas.openxmlformats.org/officeDocument/2006/relationships/image" Target="../media/image128.jpeg"/><Relationship Id="rId10" Type="http://schemas.openxmlformats.org/officeDocument/2006/relationships/image" Target="../media/image12.png"/><Relationship Id="rId19" Type="http://schemas.openxmlformats.org/officeDocument/2006/relationships/image" Target="../media/image114.png"/><Relationship Id="rId31" Type="http://schemas.openxmlformats.org/officeDocument/2006/relationships/image" Target="../media/image123.png"/><Relationship Id="rId4" Type="http://schemas.openxmlformats.org/officeDocument/2006/relationships/image" Target="../media/image98.PNG"/><Relationship Id="rId9" Type="http://schemas.openxmlformats.org/officeDocument/2006/relationships/image" Target="../media/image111.png"/><Relationship Id="rId14" Type="http://schemas.openxmlformats.org/officeDocument/2006/relationships/image" Target="../media/image112.png"/><Relationship Id="rId22" Type="http://schemas.openxmlformats.org/officeDocument/2006/relationships/image" Target="../media/image69.png"/><Relationship Id="rId27" Type="http://schemas.openxmlformats.org/officeDocument/2006/relationships/image" Target="../media/image119.png"/><Relationship Id="rId30" Type="http://schemas.openxmlformats.org/officeDocument/2006/relationships/image" Target="../media/image122.jpeg"/><Relationship Id="rId35" Type="http://schemas.openxmlformats.org/officeDocument/2006/relationships/image" Target="../media/image127.jpeg"/><Relationship Id="rId8" Type="http://schemas.openxmlformats.org/officeDocument/2006/relationships/image" Target="../media/image66.png"/><Relationship Id="rId3" Type="http://schemas.openxmlformats.org/officeDocument/2006/relationships/image" Target="../media/image136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26" Type="http://schemas.openxmlformats.org/officeDocument/2006/relationships/image" Target="../media/image149.png"/><Relationship Id="rId3" Type="http://schemas.openxmlformats.org/officeDocument/2006/relationships/image" Target="../media/image28.png"/><Relationship Id="rId21" Type="http://schemas.openxmlformats.org/officeDocument/2006/relationships/image" Target="../media/image146.png"/><Relationship Id="rId34" Type="http://schemas.openxmlformats.org/officeDocument/2006/relationships/image" Target="../media/image156.png"/><Relationship Id="rId7" Type="http://schemas.openxmlformats.org/officeDocument/2006/relationships/image" Target="../media/image29.gif"/><Relationship Id="rId12" Type="http://schemas.openxmlformats.org/officeDocument/2006/relationships/image" Target="../media/image21.png"/><Relationship Id="rId17" Type="http://schemas.openxmlformats.org/officeDocument/2006/relationships/image" Target="../media/image142.png"/><Relationship Id="rId25" Type="http://schemas.openxmlformats.org/officeDocument/2006/relationships/image" Target="../media/image148.png"/><Relationship Id="rId33" Type="http://schemas.microsoft.com/office/2007/relationships/hdphoto" Target="../media/hdphoto11.wdp"/><Relationship Id="rId2" Type="http://schemas.openxmlformats.org/officeDocument/2006/relationships/image" Target="../media/image1.pn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29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24" Type="http://schemas.microsoft.com/office/2007/relationships/hdphoto" Target="../media/hdphoto10.wdp"/><Relationship Id="rId32" Type="http://schemas.openxmlformats.org/officeDocument/2006/relationships/image" Target="../media/image155.png"/><Relationship Id="rId5" Type="http://schemas.openxmlformats.org/officeDocument/2006/relationships/image" Target="../media/image12.png"/><Relationship Id="rId15" Type="http://schemas.openxmlformats.org/officeDocument/2006/relationships/image" Target="../media/image140.png"/><Relationship Id="rId23" Type="http://schemas.openxmlformats.org/officeDocument/2006/relationships/image" Target="../media/image147.png"/><Relationship Id="rId28" Type="http://schemas.openxmlformats.org/officeDocument/2006/relationships/image" Target="../media/image151.png"/><Relationship Id="rId10" Type="http://schemas.openxmlformats.org/officeDocument/2006/relationships/image" Target="../media/image19.png"/><Relationship Id="rId19" Type="http://schemas.openxmlformats.org/officeDocument/2006/relationships/image" Target="../media/image144.png"/><Relationship Id="rId31" Type="http://schemas.openxmlformats.org/officeDocument/2006/relationships/image" Target="../media/image154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Relationship Id="rId14" Type="http://schemas.openxmlformats.org/officeDocument/2006/relationships/image" Target="../media/image139.png"/><Relationship Id="rId22" Type="http://schemas.microsoft.com/office/2007/relationships/hdphoto" Target="../media/hdphoto9.wdp"/><Relationship Id="rId27" Type="http://schemas.openxmlformats.org/officeDocument/2006/relationships/image" Target="../media/image150.png"/><Relationship Id="rId30" Type="http://schemas.openxmlformats.org/officeDocument/2006/relationships/image" Target="../media/image153.png"/><Relationship Id="rId8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gif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13" Type="http://schemas.openxmlformats.org/officeDocument/2006/relationships/image" Target="../media/image19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12" Type="http://schemas.openxmlformats.org/officeDocument/2006/relationships/image" Target="../media/image12.png"/><Relationship Id="rId17" Type="http://schemas.openxmlformats.org/officeDocument/2006/relationships/image" Target="../media/image35.png"/><Relationship Id="rId2" Type="http://schemas.openxmlformats.org/officeDocument/2006/relationships/image" Target="../media/image28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1.png"/><Relationship Id="rId5" Type="http://schemas.openxmlformats.org/officeDocument/2006/relationships/image" Target="../media/image30.gif"/><Relationship Id="rId15" Type="http://schemas.openxmlformats.org/officeDocument/2006/relationships/image" Target="../media/image21.png"/><Relationship Id="rId10" Type="http://schemas.openxmlformats.org/officeDocument/2006/relationships/image" Target="../media/image33.gif"/><Relationship Id="rId4" Type="http://schemas.openxmlformats.org/officeDocument/2006/relationships/image" Target="../media/image29.gif"/><Relationship Id="rId9" Type="http://schemas.openxmlformats.org/officeDocument/2006/relationships/image" Target="../media/image24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13" Type="http://schemas.openxmlformats.org/officeDocument/2006/relationships/image" Target="../media/image14.png"/><Relationship Id="rId18" Type="http://schemas.openxmlformats.org/officeDocument/2006/relationships/image" Target="../media/image21.png"/><Relationship Id="rId3" Type="http://schemas.openxmlformats.org/officeDocument/2006/relationships/image" Target="../media/image28.png"/><Relationship Id="rId7" Type="http://schemas.openxmlformats.org/officeDocument/2006/relationships/image" Target="../media/image36.gif"/><Relationship Id="rId12" Type="http://schemas.openxmlformats.org/officeDocument/2006/relationships/image" Target="../media/image31.png"/><Relationship Id="rId17" Type="http://schemas.openxmlformats.org/officeDocument/2006/relationships/image" Target="../media/image20.png"/><Relationship Id="rId2" Type="http://schemas.openxmlformats.org/officeDocument/2006/relationships/image" Target="../media/image33.gif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gif"/><Relationship Id="rId11" Type="http://schemas.openxmlformats.org/officeDocument/2006/relationships/image" Target="../media/image39.gif"/><Relationship Id="rId5" Type="http://schemas.openxmlformats.org/officeDocument/2006/relationships/image" Target="../media/image29.gif"/><Relationship Id="rId15" Type="http://schemas.openxmlformats.org/officeDocument/2006/relationships/image" Target="../media/image12.png"/><Relationship Id="rId10" Type="http://schemas.openxmlformats.org/officeDocument/2006/relationships/image" Target="../media/image38.gif"/><Relationship Id="rId4" Type="http://schemas.openxmlformats.org/officeDocument/2006/relationships/image" Target="../media/image23.png"/><Relationship Id="rId9" Type="http://schemas.openxmlformats.org/officeDocument/2006/relationships/image" Target="../media/image37.gif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2312"/>
            <a:ext cx="9144000" cy="1624012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만약 내가 삼국지</a:t>
            </a:r>
            <a:br>
              <a:rPr lang="en-US" altLang="ko-KR" b="1" dirty="0"/>
            </a:br>
            <a:r>
              <a:rPr lang="ko-KR" altLang="en-US" b="1" dirty="0"/>
              <a:t>장수라면</a:t>
            </a:r>
          </a:p>
        </p:txBody>
      </p:sp>
    </p:spTree>
    <p:extLst>
      <p:ext uri="{BB962C8B-B14F-4D97-AF65-F5344CB8AC3E}">
        <p14:creationId xmlns:p14="http://schemas.microsoft.com/office/powerpoint/2010/main" val="1449894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8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직사각형 23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4" name="직선 연결선 23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시안</a:t>
            </a: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397" y="3552913"/>
            <a:ext cx="3030361" cy="2882479"/>
          </a:xfrm>
          <a:prstGeom prst="rect">
            <a:avLst/>
          </a:prstGeom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746002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580821" y="1317339"/>
            <a:ext cx="3030104" cy="232095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615449" y="1655929"/>
            <a:ext cx="1002109" cy="384859"/>
            <a:chOff x="1393168" y="1120587"/>
            <a:chExt cx="1002109" cy="384859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387" name="그림 38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738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410" name="그림 40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337" y="2261209"/>
            <a:ext cx="1412349" cy="14123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010" y="2636559"/>
            <a:ext cx="928313" cy="669054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732364" y="2881766"/>
            <a:ext cx="207698" cy="424923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45" y="3641536"/>
            <a:ext cx="2957255" cy="2344114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33" y="3485557"/>
            <a:ext cx="3025468" cy="504244"/>
          </a:xfrm>
          <a:prstGeom prst="rect">
            <a:avLst/>
          </a:prstGeom>
        </p:spPr>
      </p:pic>
      <p:grpSp>
        <p:nvGrpSpPr>
          <p:cNvPr id="71" name="그룹 70"/>
          <p:cNvGrpSpPr/>
          <p:nvPr/>
        </p:nvGrpSpPr>
        <p:grpSpPr>
          <a:xfrm>
            <a:off x="4661181" y="1375484"/>
            <a:ext cx="2015329" cy="241943"/>
            <a:chOff x="663803" y="1430321"/>
            <a:chExt cx="2015329" cy="24194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79" name="그림 78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75" name="그림 74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938" y="6015358"/>
            <a:ext cx="3029820" cy="4200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19" y="3785410"/>
            <a:ext cx="2747907" cy="205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15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그림 133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38" name="그룹 137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9" y="3485557"/>
            <a:ext cx="3025468" cy="504244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79" name="그림 178"/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76" name="그림 175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73" name="그림 172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48" name="그림 14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04" y="6015358"/>
            <a:ext cx="3029820" cy="420034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5" y="3785410"/>
            <a:ext cx="2747907" cy="2056366"/>
          </a:xfrm>
          <a:prstGeom prst="rect">
            <a:avLst/>
          </a:prstGeom>
        </p:spPr>
      </p:pic>
      <p:sp>
        <p:nvSpPr>
          <p:cNvPr id="168" name="직사각형 167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6426" y="982594"/>
            <a:ext cx="3545572" cy="4224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화면 상단에는 </a:t>
            </a:r>
            <a:r>
              <a:rPr lang="en-US" altLang="ko-KR" sz="1400" b="1" dirty="0">
                <a:solidFill>
                  <a:srgbClr val="FF0000"/>
                </a:solidFill>
              </a:rPr>
              <a:t>GNB </a:t>
            </a:r>
            <a:r>
              <a:rPr lang="ko-KR" altLang="en-US" sz="1400" b="1" dirty="0">
                <a:solidFill>
                  <a:srgbClr val="FF0000"/>
                </a:solidFill>
              </a:rPr>
              <a:t>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플레이어 캐릭터</a:t>
            </a:r>
            <a:br>
              <a:rPr lang="en-US" altLang="ko-KR" sz="1200" dirty="0"/>
            </a:br>
            <a:r>
              <a:rPr lang="ko-KR" altLang="en-US" sz="1200" dirty="0"/>
              <a:t>플레이어가 착용중인 무기 표시</a:t>
            </a:r>
            <a:endParaRPr lang="en-US" altLang="ko-KR" sz="12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>
                <a:solidFill>
                  <a:srgbClr val="FF0066"/>
                </a:solidFill>
              </a:rPr>
              <a:t>(</a:t>
            </a:r>
            <a:r>
              <a:rPr lang="ko-KR" altLang="en-US" sz="1100" b="1" dirty="0">
                <a:solidFill>
                  <a:srgbClr val="FF0066"/>
                </a:solidFill>
              </a:rPr>
              <a:t>일반</a:t>
            </a:r>
            <a:r>
              <a:rPr lang="en-US" altLang="ko-KR" sz="1100" b="1" dirty="0">
                <a:solidFill>
                  <a:srgbClr val="FF0066"/>
                </a:solidFill>
              </a:rPr>
              <a:t>)</a:t>
            </a:r>
            <a:r>
              <a:rPr lang="ko-KR" altLang="en-US" sz="1100" b="1" dirty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Attack</a:t>
            </a:r>
          </a:p>
          <a:p>
            <a:r>
              <a:rPr lang="ko-KR" altLang="en-US" sz="1100" b="1" dirty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>
                <a:solidFill>
                  <a:srgbClr val="FF0066"/>
                </a:solidFill>
              </a:rPr>
              <a:t>(</a:t>
            </a:r>
            <a:r>
              <a:rPr lang="ko-KR" altLang="en-US" sz="1100" b="1" dirty="0">
                <a:solidFill>
                  <a:srgbClr val="FF0066"/>
                </a:solidFill>
              </a:rPr>
              <a:t>일반</a:t>
            </a:r>
            <a:r>
              <a:rPr lang="en-US" altLang="ko-KR" sz="1100" b="1" dirty="0">
                <a:solidFill>
                  <a:srgbClr val="FF0066"/>
                </a:solidFill>
              </a:rPr>
              <a:t>)</a:t>
            </a:r>
            <a:r>
              <a:rPr lang="ko-KR" altLang="en-US" sz="1100" b="1" dirty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Attack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Die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적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&gt;</a:t>
            </a:r>
            <a:r>
              <a:rPr lang="ko-KR" altLang="en-US" sz="1200" dirty="0"/>
              <a:t>일반 몬스터</a:t>
            </a:r>
            <a:endParaRPr lang="en-US" altLang="ko-KR" sz="12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행동 순서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Hit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Die</a:t>
            </a:r>
          </a:p>
          <a:p>
            <a:endParaRPr lang="en-US" altLang="ko-KR" sz="1200" dirty="0"/>
          </a:p>
          <a:p>
            <a:r>
              <a:rPr lang="en-US" altLang="ko-KR" sz="1200" dirty="0"/>
              <a:t>&gt;</a:t>
            </a:r>
            <a:r>
              <a:rPr lang="ko-KR" altLang="en-US" sz="1200" b="1" dirty="0"/>
              <a:t>보스 몬스터</a:t>
            </a:r>
            <a:endParaRPr lang="en-US" altLang="ko-KR" sz="1200" b="1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>
                <a:solidFill>
                  <a:srgbClr val="FF0066"/>
                </a:solidFill>
              </a:rPr>
              <a:t>(</a:t>
            </a:r>
            <a:r>
              <a:rPr lang="ko-KR" altLang="en-US" sz="1100" b="1" dirty="0">
                <a:solidFill>
                  <a:srgbClr val="FF0066"/>
                </a:solidFill>
              </a:rPr>
              <a:t>일반</a:t>
            </a:r>
            <a:r>
              <a:rPr lang="en-US" altLang="ko-KR" sz="1100" b="1" dirty="0">
                <a:solidFill>
                  <a:srgbClr val="FF0066"/>
                </a:solidFill>
              </a:rPr>
              <a:t>)</a:t>
            </a:r>
            <a:r>
              <a:rPr lang="ko-KR" altLang="en-US" sz="1100" b="1" dirty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Hit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Die</a:t>
            </a:r>
          </a:p>
          <a:p>
            <a:r>
              <a:rPr lang="ko-KR" altLang="en-US" sz="1100" b="1" dirty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>
                <a:solidFill>
                  <a:srgbClr val="FF0066"/>
                </a:solidFill>
              </a:rPr>
              <a:t>(</a:t>
            </a:r>
            <a:r>
              <a:rPr lang="ko-KR" altLang="en-US" sz="1100" b="1" dirty="0">
                <a:solidFill>
                  <a:srgbClr val="FF0066"/>
                </a:solidFill>
              </a:rPr>
              <a:t>공격</a:t>
            </a:r>
            <a:r>
              <a:rPr lang="en-US" altLang="ko-KR" sz="1100" b="1" dirty="0">
                <a:solidFill>
                  <a:srgbClr val="FF0066"/>
                </a:solidFill>
              </a:rPr>
              <a:t>)</a:t>
            </a:r>
            <a:r>
              <a:rPr lang="ko-KR" altLang="en-US" sz="1100" b="1" dirty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Hit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Attack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000" b="1" dirty="0">
                <a:solidFill>
                  <a:srgbClr val="FF0000"/>
                </a:solidFill>
              </a:rPr>
              <a:t>※</a:t>
            </a:r>
            <a:r>
              <a:rPr lang="en-US" altLang="ko-KR" sz="1000" b="1" dirty="0"/>
              <a:t> </a:t>
            </a:r>
            <a:r>
              <a:rPr lang="en-US" altLang="ko-KR" sz="1000" b="1" dirty="0">
                <a:solidFill>
                  <a:srgbClr val="FF0000"/>
                </a:solidFill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</a:rPr>
              <a:t>플레이어 캐릭터</a:t>
            </a:r>
            <a:r>
              <a:rPr lang="en-US" altLang="ko-KR" sz="1000" b="1" dirty="0">
                <a:solidFill>
                  <a:srgbClr val="FF0000"/>
                </a:solidFill>
              </a:rPr>
              <a:t>,</a:t>
            </a:r>
            <a:r>
              <a:rPr lang="ko-KR" altLang="en-US" sz="1000" b="1" dirty="0">
                <a:solidFill>
                  <a:srgbClr val="FF0000"/>
                </a:solidFill>
              </a:rPr>
              <a:t>일반 몬스터 </a:t>
            </a:r>
            <a:r>
              <a:rPr lang="en-US" altLang="ko-KR" sz="1000" b="1" dirty="0">
                <a:solidFill>
                  <a:srgbClr val="FF0000"/>
                </a:solidFill>
              </a:rPr>
              <a:t>: </a:t>
            </a:r>
            <a:r>
              <a:rPr lang="ko-KR" altLang="en-US" sz="1000" b="1" dirty="0">
                <a:solidFill>
                  <a:srgbClr val="FF0000"/>
                </a:solidFill>
              </a:rPr>
              <a:t>보스 몬스터</a:t>
            </a:r>
            <a:r>
              <a:rPr lang="en-US" altLang="ko-KR" sz="1000" b="1" dirty="0">
                <a:solidFill>
                  <a:srgbClr val="FF0000"/>
                </a:solidFill>
              </a:rPr>
              <a:t> = 1 : 1.2)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050" b="1" dirty="0">
                <a:solidFill>
                  <a:srgbClr val="FF0000"/>
                </a:solidFill>
              </a:rPr>
              <a:t>80 : 130 = 96 : 156  </a:t>
            </a:r>
            <a:r>
              <a:rPr lang="en-US" altLang="ko-KR" sz="1050" b="1" dirty="0"/>
              <a:t>Unity </a:t>
            </a:r>
            <a:r>
              <a:rPr lang="ko-KR" altLang="en-US" sz="1050" b="1" dirty="0"/>
              <a:t>엔진 해상도 </a:t>
            </a:r>
            <a:r>
              <a:rPr lang="en-US" altLang="ko-KR" sz="1050" b="1" dirty="0"/>
              <a:t>: 1080x1920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데미지 애니메이션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플레이어가 몬스터 공격시 </a:t>
            </a:r>
            <a:r>
              <a:rPr lang="ko-KR" altLang="en-US" sz="1200" b="1" dirty="0"/>
              <a:t>입힌 데미지 표시 후 사라짐</a:t>
            </a:r>
            <a:endParaRPr lang="en-US" altLang="ko-KR" sz="1200" b="1" dirty="0"/>
          </a:p>
          <a:p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데미지 수치 표시는 위에서 아래로 포물선 방향으로 떨어짐</a:t>
            </a:r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189" name="직선 연결선 188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1437924" y="2578267"/>
            <a:ext cx="915331" cy="777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784924" y="2301539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61" name="직사각형 260"/>
          <p:cNvSpPr/>
          <p:nvPr/>
        </p:nvSpPr>
        <p:spPr>
          <a:xfrm>
            <a:off x="2358276" y="2587960"/>
            <a:ext cx="944680" cy="773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772664" y="2301539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54246" y="1343112"/>
            <a:ext cx="3027281" cy="73916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21666" y="1522527"/>
            <a:ext cx="75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GNB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754247" y="1327059"/>
            <a:ext cx="3034978" cy="7552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43792" y="1224735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4739" y="3552913"/>
            <a:ext cx="3029652" cy="288247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232" y="2631625"/>
            <a:ext cx="932481" cy="69728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89" y="2287521"/>
            <a:ext cx="1406288" cy="114402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474783" y="2741046"/>
            <a:ext cx="205311" cy="200907"/>
            <a:chOff x="3445921" y="2741046"/>
            <a:chExt cx="205311" cy="2009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921" y="2741046"/>
              <a:ext cx="55402" cy="19879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132" y="2743156"/>
              <a:ext cx="127100" cy="198797"/>
            </a:xfrm>
            <a:prstGeom prst="rect">
              <a:avLst/>
            </a:prstGeom>
          </p:spPr>
        </p:pic>
      </p:grpSp>
      <p:sp>
        <p:nvSpPr>
          <p:cNvPr id="13" name="원형 화살표 12"/>
          <p:cNvSpPr/>
          <p:nvPr/>
        </p:nvSpPr>
        <p:spPr>
          <a:xfrm>
            <a:off x="3105121" y="2312714"/>
            <a:ext cx="433219" cy="713435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464907" y="3057095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55" name="직사각형 54"/>
          <p:cNvSpPr/>
          <p:nvPr/>
        </p:nvSpPr>
        <p:spPr>
          <a:xfrm>
            <a:off x="3414083" y="2686050"/>
            <a:ext cx="310158" cy="3400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681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167"/>
          <p:cNvGrpSpPr/>
          <p:nvPr/>
        </p:nvGrpSpPr>
        <p:grpSpPr>
          <a:xfrm>
            <a:off x="758863" y="1317339"/>
            <a:ext cx="3035528" cy="5118053"/>
            <a:chOff x="4575397" y="1317339"/>
            <a:chExt cx="3035528" cy="5118053"/>
          </a:xfrm>
        </p:grpSpPr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397" y="3552913"/>
              <a:ext cx="3030361" cy="2882479"/>
            </a:xfrm>
            <a:prstGeom prst="rect">
              <a:avLst/>
            </a:prstGeom>
          </p:spPr>
        </p:pic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85650715-60A7-4421-B88D-9BAB0D2906BC}"/>
                </a:ext>
              </a:extLst>
            </p:cNvPr>
            <p:cNvSpPr/>
            <p:nvPr/>
          </p:nvSpPr>
          <p:spPr>
            <a:xfrm>
              <a:off x="4746002" y="2001878"/>
              <a:ext cx="2747907" cy="1628428"/>
            </a:xfrm>
            <a:prstGeom prst="rect">
              <a:avLst/>
            </a:prstGeom>
            <a:solidFill>
              <a:srgbClr val="F191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1" name="그림 17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46"/>
            <a:stretch/>
          </p:blipFill>
          <p:spPr>
            <a:xfrm>
              <a:off x="4580821" y="1317339"/>
              <a:ext cx="3030104" cy="2320958"/>
            </a:xfrm>
            <a:prstGeom prst="rect">
              <a:avLst/>
            </a:prstGeom>
          </p:spPr>
        </p:pic>
        <p:grpSp>
          <p:nvGrpSpPr>
            <p:cNvPr id="180" name="그룹 179"/>
            <p:cNvGrpSpPr/>
            <p:nvPr/>
          </p:nvGrpSpPr>
          <p:grpSpPr>
            <a:xfrm>
              <a:off x="5615449" y="1655929"/>
              <a:ext cx="1002109" cy="384859"/>
              <a:chOff x="1393168" y="1120587"/>
              <a:chExt cx="1002109" cy="384859"/>
            </a:xfrm>
          </p:grpSpPr>
          <p:pic>
            <p:nvPicPr>
              <p:cNvPr id="229" name="그림 228">
                <a:extLst>
                  <a:ext uri="{FF2B5EF4-FFF2-40B4-BE49-F238E27FC236}">
                    <a16:creationId xmlns:a16="http://schemas.microsoft.com/office/drawing/2014/main" id="{781AB8FF-82D3-4A38-96EC-745076744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168" y="1120587"/>
                <a:ext cx="998634" cy="384859"/>
              </a:xfrm>
              <a:prstGeom prst="rect">
                <a:avLst/>
              </a:prstGeom>
            </p:spPr>
          </p:pic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94DB0921-2541-43C2-8DE9-D3ADA8725C98}"/>
                  </a:ext>
                </a:extLst>
              </p:cNvPr>
              <p:cNvSpPr txBox="1"/>
              <p:nvPr/>
            </p:nvSpPr>
            <p:spPr>
              <a:xfrm>
                <a:off x="1455596" y="1188381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/>
                  <a:t>황건적의 난</a:t>
                </a:r>
              </a:p>
            </p:txBody>
          </p:sp>
        </p:grpSp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738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190" name="그림 189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337" y="2261209"/>
              <a:ext cx="1412349" cy="1412349"/>
            </a:xfrm>
            <a:prstGeom prst="rect">
              <a:avLst/>
            </a:prstGeom>
          </p:spPr>
        </p:pic>
        <p:pic>
          <p:nvPicPr>
            <p:cNvPr id="191" name="그림 19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010" y="2636559"/>
              <a:ext cx="928313" cy="669054"/>
            </a:xfrm>
            <a:prstGeom prst="rect">
              <a:avLst/>
            </a:prstGeom>
          </p:spPr>
        </p:pic>
        <p:pic>
          <p:nvPicPr>
            <p:cNvPr id="192" name="그림 19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732364" y="2881766"/>
              <a:ext cx="207698" cy="424923"/>
            </a:xfrm>
            <a:prstGeom prst="rect">
              <a:avLst/>
            </a:prstGeom>
          </p:spPr>
        </p:pic>
        <p:pic>
          <p:nvPicPr>
            <p:cNvPr id="193" name="그림 192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945" y="3641536"/>
              <a:ext cx="2957255" cy="2344114"/>
            </a:xfrm>
            <a:prstGeom prst="rect">
              <a:avLst/>
            </a:prstGeom>
          </p:spPr>
        </p:pic>
        <p:pic>
          <p:nvPicPr>
            <p:cNvPr id="196" name="그림 195">
              <a:extLst>
                <a:ext uri="{FF2B5EF4-FFF2-40B4-BE49-F238E27FC236}">
                  <a16:creationId xmlns:a16="http://schemas.microsoft.com/office/drawing/2014/main" id="{4071DBCE-5248-4701-BEBF-A39F0FED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633" y="3485557"/>
              <a:ext cx="3025468" cy="504244"/>
            </a:xfrm>
            <a:prstGeom prst="rect">
              <a:avLst/>
            </a:prstGeom>
          </p:spPr>
        </p:pic>
        <p:grpSp>
          <p:nvGrpSpPr>
            <p:cNvPr id="200" name="그룹 199"/>
            <p:cNvGrpSpPr/>
            <p:nvPr/>
          </p:nvGrpSpPr>
          <p:grpSpPr>
            <a:xfrm>
              <a:off x="4661181" y="1375484"/>
              <a:ext cx="2015329" cy="241943"/>
              <a:chOff x="663803" y="1430321"/>
              <a:chExt cx="2015329" cy="241943"/>
            </a:xfrm>
          </p:grpSpPr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EB315D53-0F7C-4AD8-A85C-A2E13315456A}"/>
                  </a:ext>
                </a:extLst>
              </p:cNvPr>
              <p:cNvGrpSpPr/>
              <p:nvPr/>
            </p:nvGrpSpPr>
            <p:grpSpPr>
              <a:xfrm>
                <a:off x="663803" y="1430321"/>
                <a:ext cx="890570" cy="241943"/>
                <a:chOff x="3899404" y="2685542"/>
                <a:chExt cx="890570" cy="241943"/>
              </a:xfrm>
            </p:grpSpPr>
            <p:pic>
              <p:nvPicPr>
                <p:cNvPr id="225" name="그림 224"/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2690658"/>
                  <a:ext cx="561776" cy="236827"/>
                </a:xfrm>
                <a:prstGeom prst="rect">
                  <a:avLst/>
                </a:prstGeom>
              </p:spPr>
            </p:pic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685542"/>
                  <a:ext cx="72301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ln w="3175">
                        <a:noFill/>
                      </a:ln>
                      <a:solidFill>
                        <a:schemeClr val="bg1"/>
                      </a:solidFill>
                      <a:latin typeface="+mj-lt"/>
                      <a:ea typeface="소야논8" panose="02020603020101020101" pitchFamily="18" charset="-127"/>
                    </a:rPr>
                    <a:t>150</a:t>
                  </a:r>
                  <a:endParaRPr lang="ko-KR" altLang="en-US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endParaRPr>
                </a:p>
              </p:txBody>
            </p:sp>
          </p:grp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875C6FAA-DFC0-4630-9472-919ECD3E005C}"/>
                  </a:ext>
                </a:extLst>
              </p:cNvPr>
              <p:cNvGrpSpPr/>
              <p:nvPr/>
            </p:nvGrpSpPr>
            <p:grpSpPr>
              <a:xfrm>
                <a:off x="1389571" y="1432046"/>
                <a:ext cx="617518" cy="238493"/>
                <a:chOff x="3902158" y="2957475"/>
                <a:chExt cx="617518" cy="238493"/>
              </a:xfrm>
            </p:grpSpPr>
            <p:pic>
              <p:nvPicPr>
                <p:cNvPr id="221" name="그림 220"/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02158" y="2957475"/>
                  <a:ext cx="556268" cy="236827"/>
                </a:xfrm>
                <a:prstGeom prst="rect">
                  <a:avLst/>
                </a:prstGeom>
              </p:spPr>
            </p:pic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965136"/>
                  <a:ext cx="4527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ea typeface="a으라차차" panose="02020600000000000000" pitchFamily="18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ea typeface="a으라차차" panose="02020600000000000000" pitchFamily="18" charset="-127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0E053D97-5CDF-4D91-A18A-20DAB9766DFB}"/>
                  </a:ext>
                </a:extLst>
              </p:cNvPr>
              <p:cNvGrpSpPr/>
              <p:nvPr/>
            </p:nvGrpSpPr>
            <p:grpSpPr>
              <a:xfrm>
                <a:off x="2109830" y="1435876"/>
                <a:ext cx="569302" cy="230832"/>
                <a:chOff x="3899404" y="3243054"/>
                <a:chExt cx="569302" cy="230832"/>
              </a:xfrm>
            </p:grpSpPr>
            <p:pic>
              <p:nvPicPr>
                <p:cNvPr id="212" name="그림 211"/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3248900"/>
                  <a:ext cx="561776" cy="222485"/>
                </a:xfrm>
                <a:prstGeom prst="rect">
                  <a:avLst/>
                </a:prstGeom>
              </p:spPr>
            </p:pic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3243054"/>
                  <a:ext cx="40174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PF스타더스트" panose="03050601020101020101" pitchFamily="66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endParaRPr>
                </a:p>
              </p:txBody>
            </p:sp>
          </p:grpSp>
        </p:grpSp>
        <p:pic>
          <p:nvPicPr>
            <p:cNvPr id="201" name="그림 200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938" y="6015358"/>
              <a:ext cx="3029820" cy="420034"/>
            </a:xfrm>
            <a:prstGeom prst="rect">
              <a:avLst/>
            </a:prstGeom>
          </p:spPr>
        </p:pic>
        <p:pic>
          <p:nvPicPr>
            <p:cNvPr id="208" name="그림 207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619" y="3785410"/>
              <a:ext cx="2747907" cy="2056366"/>
            </a:xfrm>
            <a:prstGeom prst="rect">
              <a:avLst/>
            </a:prstGeom>
          </p:spPr>
        </p:pic>
      </p:grpSp>
      <p:sp>
        <p:nvSpPr>
          <p:cNvPr id="102" name="직사각형 101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5516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altLang="ko-KR" sz="1400" b="1" dirty="0">
                <a:solidFill>
                  <a:schemeClr val="accent1"/>
                </a:solidFill>
              </a:rPr>
              <a:t>[</a:t>
            </a:r>
            <a:r>
              <a:rPr lang="ko-KR" altLang="en-US" sz="1400" b="1" dirty="0">
                <a:solidFill>
                  <a:schemeClr val="accent1"/>
                </a:solidFill>
              </a:rPr>
              <a:t>훈련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 → </a:t>
            </a:r>
            <a:r>
              <a:rPr lang="en-US" altLang="ko-KR" sz="1400" b="1" dirty="0">
                <a:solidFill>
                  <a:schemeClr val="accent1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상하 </a:t>
            </a:r>
            <a:r>
              <a:rPr lang="en-US" altLang="ko-KR" sz="1050" dirty="0"/>
              <a:t>Scroll</a:t>
            </a:r>
            <a:r>
              <a:rPr lang="ko-KR" altLang="en-US" sz="1050" dirty="0"/>
              <a:t>로 이동 </a:t>
            </a:r>
            <a:r>
              <a:rPr lang="en-US" altLang="ko-KR" sz="1050" b="1" dirty="0"/>
              <a:t>(</a:t>
            </a:r>
            <a:r>
              <a:rPr lang="ko-KR" altLang="en-US" sz="1050" b="1" dirty="0"/>
              <a:t>터치</a:t>
            </a:r>
            <a:r>
              <a:rPr lang="en-US" altLang="ko-KR" sz="1050" b="1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업그레이드 비용</a:t>
            </a:r>
            <a:r>
              <a:rPr lang="en-US" altLang="ko-KR" sz="1050" dirty="0"/>
              <a:t>, </a:t>
            </a:r>
            <a:r>
              <a:rPr lang="ko-KR" altLang="en-US" sz="1050" dirty="0"/>
              <a:t>시간</a:t>
            </a:r>
            <a:r>
              <a:rPr lang="en-US" altLang="ko-KR" sz="1050" dirty="0"/>
              <a:t>, </a:t>
            </a:r>
            <a:r>
              <a:rPr lang="ko-KR" altLang="en-US" sz="1050" dirty="0"/>
              <a:t>획득 식량 등</a:t>
            </a:r>
            <a:endParaRPr lang="en-US" altLang="ko-KR" sz="105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b="1" dirty="0"/>
              <a:t>한 화면에 </a:t>
            </a:r>
            <a:r>
              <a:rPr lang="en-US" altLang="ko-KR" sz="1050" b="1" dirty="0"/>
              <a:t>4</a:t>
            </a:r>
            <a:r>
              <a:rPr lang="ko-KR" altLang="en-US" sz="1050" b="1" dirty="0"/>
              <a:t>개까지 정렬 </a:t>
            </a:r>
            <a:r>
              <a:rPr lang="en-US" altLang="ko-KR" sz="1050" b="1" dirty="0"/>
              <a:t>(Default)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chemeClr val="accent1"/>
                </a:solidFill>
              </a:rPr>
              <a:t>B) </a:t>
            </a:r>
            <a:r>
              <a:rPr lang="ko-KR" altLang="en-US" sz="1400" b="1" dirty="0">
                <a:solidFill>
                  <a:schemeClr val="accent1"/>
                </a:solidFill>
              </a:rPr>
              <a:t>메뉴 탭 버튼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현재 </a:t>
            </a:r>
            <a:r>
              <a:rPr lang="en-US" altLang="ko-KR" sz="1050" dirty="0"/>
              <a:t>[</a:t>
            </a:r>
            <a:r>
              <a:rPr lang="ko-KR" altLang="en-US" sz="1050" dirty="0"/>
              <a:t>훈련</a:t>
            </a:r>
            <a:r>
              <a:rPr lang="en-US" altLang="ko-KR" sz="1050" dirty="0"/>
              <a:t>] </a:t>
            </a:r>
            <a:r>
              <a:rPr lang="ko-KR" altLang="en-US" sz="1050" dirty="0"/>
              <a:t>부분 내용이 보기 전환되어 각 메뉴에 해당하는 내용으로 변환됨</a:t>
            </a:r>
            <a:endParaRPr lang="en-US" altLang="ko-KR" sz="105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dirty="0"/>
              <a:t>메뉴 선택시 버튼이 어두워짐</a:t>
            </a:r>
            <a:endParaRPr lang="en-US" altLang="ko-KR" sz="1200" b="1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미션 썸네일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미션의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최대 레벨 도달 시 버튼에 </a:t>
            </a:r>
            <a:r>
              <a:rPr lang="en-US" altLang="ko-KR" sz="1050" dirty="0"/>
              <a:t>‘MAX’ </a:t>
            </a:r>
            <a:r>
              <a:rPr lang="ko-KR" altLang="en-US" sz="1050" dirty="0"/>
              <a:t>표기</a:t>
            </a:r>
            <a:endParaRPr lang="en-US" altLang="ko-KR" sz="105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미션 완료 후 얻는 보상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시간이 다 지나면 게이지가 꽉 차게 되며 보상 획득</a:t>
            </a:r>
            <a:endParaRPr lang="en-US" altLang="ko-KR" sz="105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4)</a:t>
            </a:r>
            <a:r>
              <a:rPr lang="ko-KR" altLang="en-US" sz="1400" b="1" dirty="0">
                <a:solidFill>
                  <a:srgbClr val="FF0000"/>
                </a:solidFill>
              </a:rPr>
              <a:t>레벨 업 버튼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미션을 레벨 업 하는데 필요한 금액</a:t>
            </a:r>
            <a:endParaRPr lang="en-US" altLang="ko-KR" sz="1050" dirty="0"/>
          </a:p>
          <a:p>
            <a:r>
              <a:rPr lang="ko-KR" altLang="en-US" sz="1050" b="1" dirty="0"/>
              <a:t>금액 충족시 </a:t>
            </a:r>
            <a:r>
              <a:rPr lang="en-US" altLang="ko-KR" sz="1050" b="1" dirty="0"/>
              <a:t>LV</a:t>
            </a:r>
            <a:r>
              <a:rPr lang="ko-KR" altLang="en-US" sz="1050" b="1" dirty="0"/>
              <a:t>↑ 아이콘 표시</a:t>
            </a:r>
            <a:endParaRPr lang="en-US" altLang="ko-KR" sz="1050" b="1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5) </a:t>
            </a:r>
            <a:r>
              <a:rPr lang="ko-KR" altLang="en-US" sz="1400" b="1" dirty="0">
                <a:solidFill>
                  <a:srgbClr val="FF0000"/>
                </a:solidFill>
              </a:rPr>
              <a:t>미션 진행 시간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시간이 다 지날 시 </a:t>
            </a:r>
            <a:r>
              <a:rPr lang="en-US" altLang="ko-KR" sz="1050" b="1" dirty="0"/>
              <a:t>3) </a:t>
            </a:r>
            <a:r>
              <a:rPr lang="ko-KR" altLang="en-US" sz="1050" dirty="0"/>
              <a:t>만큼 식량 획득</a:t>
            </a:r>
            <a:endParaRPr lang="en-US" altLang="ko-KR" sz="1050" dirty="0"/>
          </a:p>
          <a:p>
            <a:r>
              <a:rPr lang="ko-KR" altLang="en-US" sz="1050" b="1" dirty="0">
                <a:solidFill>
                  <a:srgbClr val="FF0000"/>
                </a:solidFill>
              </a:rPr>
              <a:t>시간이 지날수록 게이지가 </a:t>
            </a:r>
            <a:r>
              <a:rPr lang="en-US" altLang="ko-KR" sz="1050" b="1" dirty="0">
                <a:solidFill>
                  <a:srgbClr val="FF0000"/>
                </a:solidFill>
              </a:rPr>
              <a:t>(</a:t>
            </a:r>
            <a:r>
              <a:rPr lang="ko-KR" altLang="en-US" sz="1050" b="1" dirty="0">
                <a:solidFill>
                  <a:srgbClr val="FF0000"/>
                </a:solidFill>
              </a:rPr>
              <a:t>좌</a:t>
            </a:r>
            <a:r>
              <a:rPr lang="en-US" altLang="ko-KR" sz="1050" b="1" dirty="0">
                <a:solidFill>
                  <a:srgbClr val="FF0000"/>
                </a:solidFill>
              </a:rPr>
              <a:t>)</a:t>
            </a:r>
            <a:r>
              <a:rPr lang="ko-KR" altLang="en-US" sz="1050" b="1" dirty="0">
                <a:solidFill>
                  <a:srgbClr val="FF0000"/>
                </a:solidFill>
              </a:rPr>
              <a:t>에서 </a:t>
            </a:r>
            <a:r>
              <a:rPr lang="en-US" altLang="ko-KR" sz="1050" b="1" dirty="0">
                <a:solidFill>
                  <a:srgbClr val="FF0000"/>
                </a:solidFill>
              </a:rPr>
              <a:t>(</a:t>
            </a:r>
            <a:r>
              <a:rPr lang="ko-KR" altLang="en-US" sz="1050" b="1" dirty="0">
                <a:solidFill>
                  <a:srgbClr val="FF0000"/>
                </a:solidFill>
              </a:rPr>
              <a:t>우</a:t>
            </a:r>
            <a:r>
              <a:rPr lang="en-US" altLang="ko-KR" sz="1050" b="1" dirty="0">
                <a:solidFill>
                  <a:srgbClr val="FF0000"/>
                </a:solidFill>
              </a:rPr>
              <a:t>)</a:t>
            </a:r>
            <a:r>
              <a:rPr lang="ko-KR" altLang="en-US" sz="1050" b="1" dirty="0">
                <a:solidFill>
                  <a:srgbClr val="FF0000"/>
                </a:solidFill>
              </a:rPr>
              <a:t>로 사라짐</a:t>
            </a:r>
            <a:endParaRPr lang="en-US" altLang="ko-KR" sz="105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따름 </a:t>
            </a:r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다음페이지 참조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103" name="직선 연결선 10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훈련 메뉴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4030" y="1323268"/>
            <a:ext cx="3030361" cy="217439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73933" y="3485343"/>
            <a:ext cx="3020458" cy="2515161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900" y="3385584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73933" y="6000570"/>
            <a:ext cx="3023126" cy="449676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900" y="5964064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3" name="위쪽/아래쪽 화살표 2"/>
          <p:cNvSpPr/>
          <p:nvPr/>
        </p:nvSpPr>
        <p:spPr>
          <a:xfrm>
            <a:off x="3612124" y="3821191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04"/>
          <a:stretch/>
        </p:blipFill>
        <p:spPr>
          <a:xfrm>
            <a:off x="4381214" y="3492165"/>
            <a:ext cx="3955074" cy="832861"/>
          </a:xfrm>
          <a:prstGeom prst="rect">
            <a:avLst/>
          </a:prstGeom>
        </p:spPr>
      </p:pic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3DDE681E-6119-4948-8594-9EFCA4610FB6}"/>
              </a:ext>
            </a:extLst>
          </p:cNvPr>
          <p:cNvSpPr/>
          <p:nvPr/>
        </p:nvSpPr>
        <p:spPr>
          <a:xfrm>
            <a:off x="4379743" y="3553378"/>
            <a:ext cx="715594" cy="7716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414D6EAE-B275-47EF-84A2-4F6BF5A860A9}"/>
              </a:ext>
            </a:extLst>
          </p:cNvPr>
          <p:cNvSpPr/>
          <p:nvPr/>
        </p:nvSpPr>
        <p:spPr>
          <a:xfrm>
            <a:off x="4637217" y="324923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3BC86B00-8AF0-4EFD-91F8-4B72D4A7C5C1}"/>
              </a:ext>
            </a:extLst>
          </p:cNvPr>
          <p:cNvSpPr/>
          <p:nvPr/>
        </p:nvSpPr>
        <p:spPr>
          <a:xfrm>
            <a:off x="5208868" y="3496361"/>
            <a:ext cx="1009161" cy="5574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8E859B6C-E0A7-4C6B-A724-1E9F4DB4BC6C}"/>
              </a:ext>
            </a:extLst>
          </p:cNvPr>
          <p:cNvSpPr/>
          <p:nvPr/>
        </p:nvSpPr>
        <p:spPr>
          <a:xfrm>
            <a:off x="5593295" y="324923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6995979B-A240-4A67-9E97-C101BB2964F4}"/>
              </a:ext>
            </a:extLst>
          </p:cNvPr>
          <p:cNvSpPr/>
          <p:nvPr/>
        </p:nvSpPr>
        <p:spPr>
          <a:xfrm>
            <a:off x="7513143" y="3571347"/>
            <a:ext cx="874184" cy="69585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4642762A-9E2D-403B-B364-9C92654681CE}"/>
              </a:ext>
            </a:extLst>
          </p:cNvPr>
          <p:cNvSpPr/>
          <p:nvPr/>
        </p:nvSpPr>
        <p:spPr>
          <a:xfrm>
            <a:off x="6459730" y="3628699"/>
            <a:ext cx="842403" cy="4251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BD895FA-A9DE-4E0D-B1B2-C1B687A7A0DE}"/>
              </a:ext>
            </a:extLst>
          </p:cNvPr>
          <p:cNvSpPr/>
          <p:nvPr/>
        </p:nvSpPr>
        <p:spPr>
          <a:xfrm>
            <a:off x="5208850" y="4053841"/>
            <a:ext cx="2250114" cy="21336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AE844D8D-1759-4894-954E-F431D4DACC33}"/>
              </a:ext>
            </a:extLst>
          </p:cNvPr>
          <p:cNvSpPr/>
          <p:nvPr/>
        </p:nvSpPr>
        <p:spPr>
          <a:xfrm>
            <a:off x="6769178" y="3385584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224D43E4-14A5-4EC4-9295-CC2709F85937}"/>
              </a:ext>
            </a:extLst>
          </p:cNvPr>
          <p:cNvSpPr/>
          <p:nvPr/>
        </p:nvSpPr>
        <p:spPr>
          <a:xfrm>
            <a:off x="6258428" y="432502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6634B281-FC41-419A-950A-B6611FEF1F03}"/>
              </a:ext>
            </a:extLst>
          </p:cNvPr>
          <p:cNvSpPr/>
          <p:nvPr/>
        </p:nvSpPr>
        <p:spPr>
          <a:xfrm>
            <a:off x="7734606" y="3370701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143" y="4567236"/>
            <a:ext cx="809829" cy="633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5739" y="5200486"/>
            <a:ext cx="906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눌린 버튼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03" y="3837414"/>
            <a:ext cx="225802" cy="10626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03" y="4324396"/>
            <a:ext cx="225802" cy="10626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03" y="4854440"/>
            <a:ext cx="225802" cy="10626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03" y="5365578"/>
            <a:ext cx="225802" cy="1062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549" y="3593937"/>
            <a:ext cx="379671" cy="17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19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064289"/>
              </p:ext>
            </p:extLst>
          </p:nvPr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잠금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/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31650" y="1697274"/>
            <a:ext cx="32704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A) </a:t>
            </a:r>
            <a:r>
              <a:rPr lang="ko-KR" altLang="en-US" sz="1100" b="1" dirty="0"/>
              <a:t>메뉴 전환 시 제약 없이 터치로 화면이동 가능</a:t>
            </a:r>
            <a:endParaRPr lang="en-US" altLang="ko-KR" sz="1100" b="1" dirty="0"/>
          </a:p>
          <a:p>
            <a:endParaRPr lang="en-US" altLang="ko-KR" sz="1100" b="1" dirty="0"/>
          </a:p>
          <a:p>
            <a:r>
              <a:rPr lang="en-US" altLang="ko-KR" sz="1100" b="1" dirty="0"/>
              <a:t>B) </a:t>
            </a:r>
            <a:r>
              <a:rPr lang="ko-KR" altLang="en-US" sz="1100" b="1" dirty="0"/>
              <a:t>메뉴 선택시 버튼 이미지의 색이 어두워짐</a:t>
            </a:r>
            <a:endParaRPr lang="en-US" altLang="ko-KR" sz="1100" b="1" dirty="0"/>
          </a:p>
          <a:p>
            <a:endParaRPr lang="en-US" altLang="ko-KR" sz="1100" b="1" dirty="0"/>
          </a:p>
          <a:p>
            <a:r>
              <a:rPr lang="en-US" altLang="ko-KR" sz="1100" b="1" dirty="0"/>
              <a:t>C) </a:t>
            </a:r>
            <a:r>
              <a:rPr lang="ko-KR" altLang="en-US" sz="1100" b="1" dirty="0"/>
              <a:t>해금 조건이 불 충분하여 화면이동이 </a:t>
            </a:r>
            <a:endParaRPr lang="en-US" altLang="ko-KR" sz="1100" b="1" dirty="0"/>
          </a:p>
          <a:p>
            <a:r>
              <a:rPr lang="en-US" altLang="ko-KR" sz="1100" b="1" dirty="0"/>
              <a:t>    </a:t>
            </a:r>
            <a:r>
              <a:rPr lang="ko-KR" altLang="en-US" sz="1100" b="1" dirty="0"/>
              <a:t>불가한 상태</a:t>
            </a:r>
            <a:endParaRPr lang="en-US" altLang="ko-KR" sz="1100" b="1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252537" y="4729205"/>
            <a:ext cx="331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A) </a:t>
            </a:r>
            <a:r>
              <a:rPr lang="ko-KR" altLang="en-US" sz="1000" b="1" dirty="0"/>
              <a:t>재화 보유량 충분하고 구매 제약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걸려있지 </a:t>
            </a:r>
            <a:endParaRPr lang="en-US" altLang="ko-KR" sz="1000" b="1" dirty="0"/>
          </a:p>
          <a:p>
            <a:r>
              <a:rPr lang="en-US" altLang="ko-KR" sz="1000" b="1" dirty="0"/>
              <a:t>    </a:t>
            </a:r>
            <a:r>
              <a:rPr lang="ko-KR" altLang="en-US" sz="1000" b="1" dirty="0"/>
              <a:t>않은 상태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B) </a:t>
            </a:r>
            <a:r>
              <a:rPr lang="ko-KR" altLang="en-US" sz="1000" b="1" dirty="0"/>
              <a:t>버튼이 활성화는 되어있지만 재화가 부족해서 구매하지 못하는 상태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C) </a:t>
            </a:r>
            <a:r>
              <a:rPr lang="ko-KR" altLang="en-US" sz="1000" b="1" dirty="0"/>
              <a:t>아직 특정 스테이지 도달 이전 또는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해금 조건을 만족하지 못한 상태</a:t>
            </a:r>
            <a:r>
              <a:rPr lang="ko-KR" alt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9491-69EB-4DE1-BDE4-1B2C2FF803F7}"/>
              </a:ext>
            </a:extLst>
          </p:cNvPr>
          <p:cNvSpPr txBox="1"/>
          <p:nvPr/>
        </p:nvSpPr>
        <p:spPr>
          <a:xfrm>
            <a:off x="9559828" y="918032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잠금 상태 버튼 클릭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55E5C-4DA7-4F78-8D25-6E67B9643D26}"/>
              </a:ext>
            </a:extLst>
          </p:cNvPr>
          <p:cNvCxnSpPr>
            <a:cxnSpLocks/>
          </p:cNvCxnSpPr>
          <p:nvPr/>
        </p:nvCxnSpPr>
        <p:spPr>
          <a:xfrm>
            <a:off x="8858235" y="790575"/>
            <a:ext cx="0" cy="606742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82880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136AF1-F74A-41E7-8C34-86E82EBA4DCB}"/>
              </a:ext>
            </a:extLst>
          </p:cNvPr>
          <p:cNvSpPr txBox="1"/>
          <p:nvPr/>
        </p:nvSpPr>
        <p:spPr>
          <a:xfrm>
            <a:off x="9770623" y="3850950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비 활성화 상태 시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1944659"/>
            <a:ext cx="597988" cy="420806"/>
          </a:xfrm>
          <a:prstGeom prst="rect">
            <a:avLst/>
          </a:prstGeom>
          <a:noFill/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06" y="1945145"/>
            <a:ext cx="597988" cy="419834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1487027"/>
            <a:ext cx="2981325" cy="220652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187A26C-DEFB-4CEA-8F99-9BD2DD559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500" y="1248743"/>
            <a:ext cx="1715119" cy="628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7E0F2-F633-4BBC-BCBE-BBA3E12BAC89}"/>
              </a:ext>
            </a:extLst>
          </p:cNvPr>
          <p:cNvSpPr txBox="1"/>
          <p:nvPr/>
        </p:nvSpPr>
        <p:spPr>
          <a:xfrm>
            <a:off x="10313352" y="13766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보물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AB3F1-3057-4595-8C09-5F480D79D7E7}"/>
              </a:ext>
            </a:extLst>
          </p:cNvPr>
          <p:cNvSpPr/>
          <p:nvPr/>
        </p:nvSpPr>
        <p:spPr>
          <a:xfrm>
            <a:off x="10171942" y="3348314"/>
            <a:ext cx="929148" cy="405976"/>
          </a:xfrm>
          <a:prstGeom prst="roundRect">
            <a:avLst/>
          </a:prstGeom>
          <a:solidFill>
            <a:srgbClr val="FFDDAE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293518" y="1892437"/>
            <a:ext cx="25362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 보스를 쓰러트리고 얻은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지식으로 보물을 획득할 수 있습니다</a:t>
            </a:r>
            <a:r>
              <a:rPr lang="en-US" altLang="ko-KR" sz="1100" b="1" dirty="0">
                <a:solidFill>
                  <a:schemeClr val="bg1"/>
                </a:solidFill>
              </a:rPr>
              <a:t>.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390804"/>
            <a:ext cx="258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입장 자격 </a:t>
            </a:r>
            <a:r>
              <a:rPr lang="en-US" altLang="ko-KR" sz="1100" b="1" dirty="0">
                <a:solidFill>
                  <a:schemeClr val="bg1"/>
                </a:solidFill>
              </a:rPr>
              <a:t>: </a:t>
            </a:r>
            <a:r>
              <a:rPr lang="en-US" altLang="ko-KR" sz="1100" b="1" dirty="0">
                <a:solidFill>
                  <a:srgbClr val="FFFF00"/>
                </a:solidFill>
              </a:rPr>
              <a:t>300M</a:t>
            </a:r>
            <a:r>
              <a:rPr lang="en-US" altLang="ko-KR" sz="1100" b="1" dirty="0">
                <a:solidFill>
                  <a:schemeClr val="bg1"/>
                </a:solidFill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</a:rPr>
              <a:t>진행 시 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입장 할 수 있습니다</a:t>
            </a:r>
            <a:r>
              <a:rPr lang="en-US" altLang="ko-KR" sz="1100" b="1" dirty="0">
                <a:solidFill>
                  <a:schemeClr val="bg1"/>
                </a:solidFill>
              </a:rPr>
              <a:t>.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957981"/>
            <a:ext cx="258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0000"/>
                </a:solidFill>
              </a:rPr>
              <a:t>125M</a:t>
            </a:r>
            <a:r>
              <a:rPr lang="en-US" altLang="ko-KR" sz="1200" b="1" dirty="0">
                <a:solidFill>
                  <a:schemeClr val="bg1"/>
                </a:solidFill>
              </a:rPr>
              <a:t> / 300M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4399302"/>
            <a:ext cx="2981325" cy="2206526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E8620-264A-47B7-9976-752F37FAB230}"/>
              </a:ext>
            </a:extLst>
          </p:cNvPr>
          <p:cNvSpPr/>
          <p:nvPr/>
        </p:nvSpPr>
        <p:spPr>
          <a:xfrm>
            <a:off x="10121089" y="6317766"/>
            <a:ext cx="929148" cy="405976"/>
          </a:xfrm>
          <a:prstGeom prst="roundRect">
            <a:avLst/>
          </a:prstGeom>
          <a:solidFill>
            <a:srgbClr val="FFD0A3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9398694-5455-433F-BF5F-5DAA4335E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550" y="4158727"/>
            <a:ext cx="1715119" cy="62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05E7D-850C-4AE4-801A-DAECA78C6CD4}"/>
              </a:ext>
            </a:extLst>
          </p:cNvPr>
          <p:cNvSpPr txBox="1"/>
          <p:nvPr/>
        </p:nvSpPr>
        <p:spPr>
          <a:xfrm>
            <a:off x="10262497" y="429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0863-937B-4150-9758-15C5A9B13238}"/>
              </a:ext>
            </a:extLst>
          </p:cNvPr>
          <p:cNvSpPr txBox="1"/>
          <p:nvPr/>
        </p:nvSpPr>
        <p:spPr>
          <a:xfrm>
            <a:off x="9406500" y="4887928"/>
            <a:ext cx="23583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[</a:t>
            </a:r>
            <a:r>
              <a:rPr lang="ko-KR" altLang="en-US" sz="1100" b="1" dirty="0">
                <a:solidFill>
                  <a:schemeClr val="bg1"/>
                </a:solidFill>
              </a:rPr>
              <a:t>전투 훈련</a:t>
            </a:r>
            <a:r>
              <a:rPr lang="en-US" altLang="ko-KR" sz="1100" b="1" dirty="0">
                <a:solidFill>
                  <a:schemeClr val="bg1"/>
                </a:solidFill>
              </a:rPr>
              <a:t>] </a:t>
            </a:r>
            <a:r>
              <a:rPr lang="ko-KR" altLang="en-US" sz="1100" b="1" dirty="0">
                <a:solidFill>
                  <a:schemeClr val="bg1"/>
                </a:solidFill>
              </a:rPr>
              <a:t>을 시작하려면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이전 단계의 훈련을 마쳐야 합니다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100" b="1" dirty="0">
                <a:solidFill>
                  <a:srgbClr val="FFFF00"/>
                </a:solidFill>
              </a:rPr>
              <a:t>[</a:t>
            </a:r>
            <a:r>
              <a:rPr lang="ko-KR" altLang="en-US" sz="1100" b="1" dirty="0">
                <a:solidFill>
                  <a:srgbClr val="FFFF00"/>
                </a:solidFill>
              </a:rPr>
              <a:t>토끼 사냥</a:t>
            </a:r>
            <a:r>
              <a:rPr lang="en-US" altLang="ko-KR" sz="1100" b="1" dirty="0">
                <a:solidFill>
                  <a:srgbClr val="FFFF00"/>
                </a:solidFill>
              </a:rPr>
              <a:t>]</a:t>
            </a:r>
            <a:r>
              <a:rPr lang="ko-KR" altLang="en-US" sz="1100" b="1" dirty="0">
                <a:solidFill>
                  <a:srgbClr val="FFFF00"/>
                </a:solidFill>
              </a:rPr>
              <a:t> </a:t>
            </a:r>
            <a:r>
              <a:rPr lang="en-US" altLang="ko-KR" sz="1100" b="1" dirty="0">
                <a:solidFill>
                  <a:srgbClr val="FFFF00"/>
                </a:solidFill>
              </a:rPr>
              <a:t>Lv.5 </a:t>
            </a:r>
            <a:r>
              <a:rPr lang="ko-KR" altLang="en-US" sz="1100" b="1" dirty="0">
                <a:solidFill>
                  <a:srgbClr val="FFFF00"/>
                </a:solidFill>
              </a:rPr>
              <a:t>달성</a:t>
            </a:r>
            <a:endParaRPr lang="en-US" altLang="ko-KR" sz="1100" b="1" dirty="0">
              <a:solidFill>
                <a:srgbClr val="FFFF00"/>
              </a:solidFill>
            </a:endParaRPr>
          </a:p>
          <a:p>
            <a:pPr algn="ctr"/>
            <a:endParaRPr lang="en-US" altLang="ko-KR" sz="1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ko-KR" altLang="en-US" sz="1200" b="1" dirty="0">
                <a:solidFill>
                  <a:srgbClr val="FF0000"/>
                </a:solidFill>
              </a:rPr>
              <a:t>토끼 사냥 </a:t>
            </a:r>
            <a:r>
              <a:rPr lang="en-US" altLang="ko-KR" sz="1200" b="1" dirty="0">
                <a:solidFill>
                  <a:srgbClr val="FF0000"/>
                </a:solidFill>
              </a:rPr>
              <a:t>Lv.3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2-1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하단 메뉴 공통 표시 상태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04AABF-896B-489D-B3BD-9CC2AC68B2C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4938537"/>
            <a:ext cx="646244" cy="51435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5FCB308-0EE7-4E27-A4A1-71AAB414F04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084" y="4991661"/>
            <a:ext cx="569610" cy="4660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17" y="1988684"/>
            <a:ext cx="412507" cy="33275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881" y="1940104"/>
            <a:ext cx="597988" cy="419834"/>
          </a:xfrm>
          <a:prstGeom prst="rect">
            <a:avLst/>
          </a:prstGeom>
          <a:noFill/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492" y="1983643"/>
            <a:ext cx="412507" cy="332755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287" y="1998565"/>
            <a:ext cx="230045" cy="3029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5" t="78439" b="1894"/>
          <a:stretch/>
        </p:blipFill>
        <p:spPr>
          <a:xfrm>
            <a:off x="4272403" y="4991658"/>
            <a:ext cx="600684" cy="47031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822369" y="4787604"/>
            <a:ext cx="1167227" cy="8435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95840" y="4967231"/>
            <a:ext cx="1029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이미지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교체 예정</a:t>
            </a:r>
          </a:p>
        </p:txBody>
      </p:sp>
    </p:spTree>
    <p:extLst>
      <p:ext uri="{BB962C8B-B14F-4D97-AF65-F5344CB8AC3E}">
        <p14:creationId xmlns:p14="http://schemas.microsoft.com/office/powerpoint/2010/main" val="3762877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그림 221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4" name="그림 2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225" name="그룹 224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244" name="그림 243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226" name="그림 22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230" name="그림 229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231" name="그림 230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9" y="3485557"/>
            <a:ext cx="3025468" cy="504244"/>
          </a:xfrm>
          <a:prstGeom prst="rect">
            <a:avLst/>
          </a:prstGeom>
        </p:spPr>
      </p:pic>
      <p:grpSp>
        <p:nvGrpSpPr>
          <p:cNvPr id="232" name="그룹 231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235" name="그룹 23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242" name="그림 241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240" name="그림 239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238" name="그림 237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233" name="그림 23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04" y="6015358"/>
            <a:ext cx="3029820" cy="420034"/>
          </a:xfrm>
          <a:prstGeom prst="rect">
            <a:avLst/>
          </a:prstGeom>
        </p:spPr>
      </p:pic>
      <p:pic>
        <p:nvPicPr>
          <p:cNvPr id="234" name="그림 233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5" y="3785410"/>
            <a:ext cx="2747907" cy="2056366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1" name="직선 연결선 17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캐릭터 상세 팝업</a:t>
            </a:r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939795"/>
            <a:ext cx="354833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스킨 장착 슬롯 과 착용한 스킨의 명칭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u="sng" dirty="0"/>
              <a:t>(</a:t>
            </a:r>
            <a:r>
              <a:rPr lang="ko-KR" altLang="en-US" sz="1200" u="sng" dirty="0"/>
              <a:t>좌</a:t>
            </a:r>
            <a:r>
              <a:rPr lang="en-US" altLang="ko-KR" sz="1200" u="sng" dirty="0"/>
              <a:t>)</a:t>
            </a:r>
            <a:r>
              <a:rPr lang="ko-KR" altLang="en-US" sz="1200" u="sng" dirty="0"/>
              <a:t>는 무기</a:t>
            </a:r>
            <a:r>
              <a:rPr lang="en-US" altLang="ko-KR" sz="1200" u="sng" dirty="0"/>
              <a:t>, (</a:t>
            </a:r>
            <a:r>
              <a:rPr lang="ko-KR" altLang="en-US" sz="1200" u="sng" dirty="0"/>
              <a:t>우</a:t>
            </a:r>
            <a:r>
              <a:rPr lang="en-US" altLang="ko-KR" sz="1200" u="sng" dirty="0"/>
              <a:t>)</a:t>
            </a:r>
            <a:r>
              <a:rPr lang="ko-KR" altLang="en-US" sz="1200" u="sng" dirty="0"/>
              <a:t>는 아바타</a:t>
            </a:r>
            <a:endParaRPr lang="en-US" altLang="ko-KR" sz="1200" u="sng" dirty="0"/>
          </a:p>
          <a:p>
            <a:r>
              <a:rPr lang="ko-KR" altLang="en-US" sz="1200" dirty="0"/>
              <a:t>터치 시 장착된 스킨 착용 해제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</a:t>
            </a:r>
            <a:r>
              <a:rPr lang="ko-KR" altLang="en-US" sz="1400" b="1" dirty="0">
                <a:solidFill>
                  <a:srgbClr val="FF0000"/>
                </a:solidFill>
              </a:rPr>
              <a:t>캐릭터 명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아바타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장착한 아이템에 따라 아바타의 외형 변화 표시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스탯 및 보물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스탯 표기와 보물 효과 표기는 영어 순서대로 정렬</a:t>
            </a:r>
            <a:endParaRPr lang="en-US" altLang="ko-KR" sz="1050" dirty="0"/>
          </a:p>
          <a:p>
            <a:r>
              <a:rPr lang="ko-KR" altLang="en-US" sz="1050" dirty="0" err="1"/>
              <a:t>스탯과</a:t>
            </a:r>
            <a:r>
              <a:rPr lang="ko-KR" altLang="en-US" sz="1050" dirty="0"/>
              <a:t> 보물 효과 표기는 서로 다른 텍스트 색상 사용</a:t>
            </a:r>
            <a:endParaRPr lang="en-US" altLang="ko-KR" sz="1050" dirty="0"/>
          </a:p>
          <a:p>
            <a:endParaRPr lang="en-US" altLang="ko-KR" sz="1200" dirty="0"/>
          </a:p>
          <a:p>
            <a:r>
              <a:rPr lang="ko-KR" altLang="en-US" sz="1200" b="1" u="sng" dirty="0"/>
              <a:t>스탯 표기에서 </a:t>
            </a:r>
            <a:r>
              <a:rPr lang="en-US" altLang="ko-KR" sz="1200" b="1" u="sng" dirty="0"/>
              <a:t>%</a:t>
            </a:r>
            <a:r>
              <a:rPr lang="ko-KR" altLang="en-US" sz="1200" b="1" u="sng" dirty="0"/>
              <a:t>가 붙은 항목들은 기본값 </a:t>
            </a:r>
            <a:r>
              <a:rPr lang="en-US" altLang="ko-KR" sz="1200" b="1" u="sng" dirty="0"/>
              <a:t>0%</a:t>
            </a:r>
          </a:p>
          <a:p>
            <a:endParaRPr lang="en-US" altLang="ko-KR" sz="900" dirty="0"/>
          </a:p>
          <a:p>
            <a:r>
              <a:rPr lang="en-US" altLang="ko-KR" sz="1200" b="1" dirty="0"/>
              <a:t>4) </a:t>
            </a:r>
            <a:r>
              <a:rPr lang="ko-KR" altLang="en-US" sz="1200" b="1" dirty="0"/>
              <a:t>애니메이션 연출</a:t>
            </a:r>
            <a:endParaRPr lang="en-US" altLang="ko-KR" sz="1200" b="1" dirty="0"/>
          </a:p>
          <a:p>
            <a:r>
              <a:rPr lang="ko-KR" altLang="en-US" sz="1050" dirty="0"/>
              <a:t>캐릭터를 터치하면 캐릭터 정보창 팝업 표시</a:t>
            </a:r>
            <a:endParaRPr lang="en-US" altLang="ko-KR" sz="1050" dirty="0"/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화면 하단에서부터 화면 중앙까지 올라오는 팝업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r>
              <a:rPr lang="en-US" altLang="ko-KR" sz="1050" dirty="0"/>
              <a:t>X</a:t>
            </a:r>
            <a:r>
              <a:rPr lang="ko-KR" altLang="en-US" sz="1050" dirty="0"/>
              <a:t>버튼을 터치 시</a:t>
            </a:r>
            <a:r>
              <a:rPr lang="en-US" altLang="ko-KR" sz="1050" dirty="0"/>
              <a:t> </a:t>
            </a:r>
            <a:r>
              <a:rPr lang="ko-KR" altLang="en-US" sz="1050" dirty="0"/>
              <a:t>팝업이 화면 하단으로 내려감</a:t>
            </a:r>
            <a:endParaRPr lang="en-US" altLang="ko-KR" sz="1050" dirty="0"/>
          </a:p>
        </p:txBody>
      </p:sp>
      <p:sp>
        <p:nvSpPr>
          <p:cNvPr id="125" name="직사각형 124"/>
          <p:cNvSpPr/>
          <p:nvPr/>
        </p:nvSpPr>
        <p:spPr>
          <a:xfrm>
            <a:off x="1428369" y="2573718"/>
            <a:ext cx="826892" cy="838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3534" y="1314367"/>
            <a:ext cx="3036024" cy="12425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3534" y="2558181"/>
            <a:ext cx="661419" cy="86374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5415" y="3422068"/>
            <a:ext cx="3030388" cy="30133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269319" y="2558181"/>
            <a:ext cx="1529124" cy="86374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오른쪽 화살표 125"/>
          <p:cNvSpPr/>
          <p:nvPr/>
        </p:nvSpPr>
        <p:spPr>
          <a:xfrm>
            <a:off x="2260588" y="2884856"/>
            <a:ext cx="2711666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6" name="그룹 255"/>
          <p:cNvGrpSpPr/>
          <p:nvPr/>
        </p:nvGrpSpPr>
        <p:grpSpPr>
          <a:xfrm>
            <a:off x="5115432" y="1317339"/>
            <a:ext cx="3035528" cy="5118053"/>
            <a:chOff x="4575397" y="1317339"/>
            <a:chExt cx="3035528" cy="5118053"/>
          </a:xfrm>
        </p:grpSpPr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397" y="3552913"/>
              <a:ext cx="3030361" cy="2882479"/>
            </a:xfrm>
            <a:prstGeom prst="rect">
              <a:avLst/>
            </a:prstGeom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85650715-60A7-4421-B88D-9BAB0D2906BC}"/>
                </a:ext>
              </a:extLst>
            </p:cNvPr>
            <p:cNvSpPr/>
            <p:nvPr/>
          </p:nvSpPr>
          <p:spPr>
            <a:xfrm>
              <a:off x="4746002" y="2001878"/>
              <a:ext cx="2747907" cy="1628428"/>
            </a:xfrm>
            <a:prstGeom prst="rect">
              <a:avLst/>
            </a:prstGeom>
            <a:solidFill>
              <a:srgbClr val="F191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9" name="그림 25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46"/>
            <a:stretch/>
          </p:blipFill>
          <p:spPr>
            <a:xfrm>
              <a:off x="4580821" y="1317339"/>
              <a:ext cx="3030104" cy="2320958"/>
            </a:xfrm>
            <a:prstGeom prst="rect">
              <a:avLst/>
            </a:prstGeom>
          </p:spPr>
        </p:pic>
        <p:grpSp>
          <p:nvGrpSpPr>
            <p:cNvPr id="260" name="그룹 259"/>
            <p:cNvGrpSpPr/>
            <p:nvPr/>
          </p:nvGrpSpPr>
          <p:grpSpPr>
            <a:xfrm>
              <a:off x="5615449" y="1655929"/>
              <a:ext cx="1002109" cy="384859"/>
              <a:chOff x="1393168" y="1120587"/>
              <a:chExt cx="1002109" cy="384859"/>
            </a:xfrm>
          </p:grpSpPr>
          <p:pic>
            <p:nvPicPr>
              <p:cNvPr id="279" name="그림 278">
                <a:extLst>
                  <a:ext uri="{FF2B5EF4-FFF2-40B4-BE49-F238E27FC236}">
                    <a16:creationId xmlns:a16="http://schemas.microsoft.com/office/drawing/2014/main" id="{781AB8FF-82D3-4A38-96EC-745076744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168" y="1120587"/>
                <a:ext cx="998634" cy="384859"/>
              </a:xfrm>
              <a:prstGeom prst="rect">
                <a:avLst/>
              </a:prstGeom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4DB0921-2541-43C2-8DE9-D3ADA8725C98}"/>
                  </a:ext>
                </a:extLst>
              </p:cNvPr>
              <p:cNvSpPr txBox="1"/>
              <p:nvPr/>
            </p:nvSpPr>
            <p:spPr>
              <a:xfrm>
                <a:off x="1455596" y="1188381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/>
                  <a:t>황건적의 난</a:t>
                </a:r>
              </a:p>
            </p:txBody>
          </p:sp>
        </p:grp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738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262" name="그림 261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337" y="2261209"/>
              <a:ext cx="1412349" cy="1412349"/>
            </a:xfrm>
            <a:prstGeom prst="rect">
              <a:avLst/>
            </a:prstGeom>
          </p:spPr>
        </p:pic>
        <p:pic>
          <p:nvPicPr>
            <p:cNvPr id="263" name="그림 26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010" y="2636559"/>
              <a:ext cx="928313" cy="669054"/>
            </a:xfrm>
            <a:prstGeom prst="rect">
              <a:avLst/>
            </a:prstGeom>
          </p:spPr>
        </p:pic>
        <p:pic>
          <p:nvPicPr>
            <p:cNvPr id="264" name="그림 263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732364" y="2881766"/>
              <a:ext cx="207698" cy="424923"/>
            </a:xfrm>
            <a:prstGeom prst="rect">
              <a:avLst/>
            </a:prstGeom>
          </p:spPr>
        </p:pic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945" y="3641536"/>
              <a:ext cx="2957255" cy="2344114"/>
            </a:xfrm>
            <a:prstGeom prst="rect">
              <a:avLst/>
            </a:prstGeom>
          </p:spPr>
        </p:pic>
        <p:pic>
          <p:nvPicPr>
            <p:cNvPr id="266" name="그림 265">
              <a:extLst>
                <a:ext uri="{FF2B5EF4-FFF2-40B4-BE49-F238E27FC236}">
                  <a16:creationId xmlns:a16="http://schemas.microsoft.com/office/drawing/2014/main" id="{4071DBCE-5248-4701-BEBF-A39F0FED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633" y="3485557"/>
              <a:ext cx="3025468" cy="504244"/>
            </a:xfrm>
            <a:prstGeom prst="rect">
              <a:avLst/>
            </a:prstGeom>
          </p:spPr>
        </p:pic>
        <p:grpSp>
          <p:nvGrpSpPr>
            <p:cNvPr id="267" name="그룹 266"/>
            <p:cNvGrpSpPr/>
            <p:nvPr/>
          </p:nvGrpSpPr>
          <p:grpSpPr>
            <a:xfrm>
              <a:off x="4661181" y="1375484"/>
              <a:ext cx="2015329" cy="241943"/>
              <a:chOff x="663803" y="1430321"/>
              <a:chExt cx="2015329" cy="241943"/>
            </a:xfrm>
          </p:grpSpPr>
          <p:grpSp>
            <p:nvGrpSpPr>
              <p:cNvPr id="270" name="그룹 269">
                <a:extLst>
                  <a:ext uri="{FF2B5EF4-FFF2-40B4-BE49-F238E27FC236}">
                    <a16:creationId xmlns:a16="http://schemas.microsoft.com/office/drawing/2014/main" id="{EB315D53-0F7C-4AD8-A85C-A2E13315456A}"/>
                  </a:ext>
                </a:extLst>
              </p:cNvPr>
              <p:cNvGrpSpPr/>
              <p:nvPr/>
            </p:nvGrpSpPr>
            <p:grpSpPr>
              <a:xfrm>
                <a:off x="663803" y="1430321"/>
                <a:ext cx="890570" cy="241943"/>
                <a:chOff x="3899404" y="2685542"/>
                <a:chExt cx="890570" cy="241943"/>
              </a:xfrm>
            </p:grpSpPr>
            <p:pic>
              <p:nvPicPr>
                <p:cNvPr id="277" name="그림 276"/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2690658"/>
                  <a:ext cx="561776" cy="236827"/>
                </a:xfrm>
                <a:prstGeom prst="rect">
                  <a:avLst/>
                </a:prstGeom>
              </p:spPr>
            </p:pic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685542"/>
                  <a:ext cx="72301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ln w="3175">
                        <a:noFill/>
                      </a:ln>
                      <a:solidFill>
                        <a:schemeClr val="bg1"/>
                      </a:solidFill>
                      <a:latin typeface="+mj-lt"/>
                      <a:ea typeface="소야논8" panose="02020603020101020101" pitchFamily="18" charset="-127"/>
                    </a:rPr>
                    <a:t>150</a:t>
                  </a:r>
                  <a:endParaRPr lang="ko-KR" altLang="en-US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875C6FAA-DFC0-4630-9472-919ECD3E005C}"/>
                  </a:ext>
                </a:extLst>
              </p:cNvPr>
              <p:cNvGrpSpPr/>
              <p:nvPr/>
            </p:nvGrpSpPr>
            <p:grpSpPr>
              <a:xfrm>
                <a:off x="1389571" y="1432046"/>
                <a:ext cx="617518" cy="238493"/>
                <a:chOff x="3902158" y="2957475"/>
                <a:chExt cx="617518" cy="238493"/>
              </a:xfrm>
            </p:grpSpPr>
            <p:pic>
              <p:nvPicPr>
                <p:cNvPr id="275" name="그림 274"/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02158" y="2957475"/>
                  <a:ext cx="556268" cy="236827"/>
                </a:xfrm>
                <a:prstGeom prst="rect">
                  <a:avLst/>
                </a:prstGeom>
              </p:spPr>
            </p:pic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965136"/>
                  <a:ext cx="4527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ea typeface="a으라차차" panose="02020600000000000000" pitchFamily="18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ea typeface="a으라차차" panose="02020600000000000000" pitchFamily="18" charset="-127"/>
                  </a:endParaRPr>
                </a:p>
              </p:txBody>
            </p:sp>
          </p:grpSp>
          <p:grpSp>
            <p:nvGrpSpPr>
              <p:cNvPr id="272" name="그룹 271">
                <a:extLst>
                  <a:ext uri="{FF2B5EF4-FFF2-40B4-BE49-F238E27FC236}">
                    <a16:creationId xmlns:a16="http://schemas.microsoft.com/office/drawing/2014/main" id="{0E053D97-5CDF-4D91-A18A-20DAB9766DFB}"/>
                  </a:ext>
                </a:extLst>
              </p:cNvPr>
              <p:cNvGrpSpPr/>
              <p:nvPr/>
            </p:nvGrpSpPr>
            <p:grpSpPr>
              <a:xfrm>
                <a:off x="2109830" y="1435876"/>
                <a:ext cx="569302" cy="230832"/>
                <a:chOff x="3899404" y="3243054"/>
                <a:chExt cx="569302" cy="230832"/>
              </a:xfrm>
            </p:grpSpPr>
            <p:pic>
              <p:nvPicPr>
                <p:cNvPr id="273" name="그림 272"/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3248900"/>
                  <a:ext cx="561776" cy="222485"/>
                </a:xfrm>
                <a:prstGeom prst="rect">
                  <a:avLst/>
                </a:prstGeom>
              </p:spPr>
            </p:pic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3243054"/>
                  <a:ext cx="40174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PF스타더스트" panose="03050601020101020101" pitchFamily="66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endParaRPr>
                </a:p>
              </p:txBody>
            </p:sp>
          </p:grpSp>
        </p:grpSp>
        <p:pic>
          <p:nvPicPr>
            <p:cNvPr id="268" name="그림 267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938" y="6015358"/>
              <a:ext cx="3029820" cy="420034"/>
            </a:xfrm>
            <a:prstGeom prst="rect">
              <a:avLst/>
            </a:prstGeom>
          </p:spPr>
        </p:pic>
        <p:pic>
          <p:nvPicPr>
            <p:cNvPr id="269" name="그림 26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619" y="3785410"/>
              <a:ext cx="2747907" cy="2056366"/>
            </a:xfrm>
            <a:prstGeom prst="rect">
              <a:avLst/>
            </a:prstGeom>
          </p:spPr>
        </p:pic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5119844" y="1314367"/>
            <a:ext cx="3036540" cy="512102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125011" y="1680544"/>
            <a:ext cx="2963713" cy="4287485"/>
            <a:chOff x="5012342" y="2167423"/>
            <a:chExt cx="2963713" cy="428748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6B585EF-0E82-4A64-B482-BA8BF16C1487}"/>
                </a:ext>
              </a:extLst>
            </p:cNvPr>
            <p:cNvSpPr/>
            <p:nvPr/>
          </p:nvSpPr>
          <p:spPr>
            <a:xfrm>
              <a:off x="5079314" y="2167423"/>
              <a:ext cx="2896741" cy="4104748"/>
            </a:xfrm>
            <a:prstGeom prst="rect">
              <a:avLst/>
            </a:prstGeom>
            <a:solidFill>
              <a:srgbClr val="74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82EB912-1CA7-4803-9806-717A6F69B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5507" y="2455902"/>
              <a:ext cx="998634" cy="38485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243039" y="2521126"/>
              <a:ext cx="5886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모코코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1BD97B3A-0B24-4CE7-A9B0-FBB45E2C8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58" t="24125" r="20958" b="22126"/>
            <a:stretch/>
          </p:blipFill>
          <p:spPr>
            <a:xfrm>
              <a:off x="6107568" y="2958490"/>
              <a:ext cx="874512" cy="938499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5913A6D-4BCA-409D-B1A1-A843A1FFC9FA}"/>
                </a:ext>
              </a:extLst>
            </p:cNvPr>
            <p:cNvSpPr/>
            <p:nvPr/>
          </p:nvSpPr>
          <p:spPr>
            <a:xfrm>
              <a:off x="5204031" y="2965812"/>
              <a:ext cx="502814" cy="4672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5913A6D-4BCA-409D-B1A1-A843A1FFC9FA}"/>
                </a:ext>
              </a:extLst>
            </p:cNvPr>
            <p:cNvSpPr/>
            <p:nvPr/>
          </p:nvSpPr>
          <p:spPr>
            <a:xfrm>
              <a:off x="7337058" y="2966052"/>
              <a:ext cx="502814" cy="467274"/>
            </a:xfrm>
            <a:prstGeom prst="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5147552" y="4115896"/>
              <a:ext cx="2752390" cy="1959485"/>
            </a:xfrm>
            <a:prstGeom prst="rect">
              <a:avLst/>
            </a:prstGeom>
            <a:solidFill>
              <a:srgbClr val="352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519029" y="4162652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accent4"/>
                  </a:solidFill>
                </a:rPr>
                <a:t>스탯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4539913"/>
              <a:ext cx="4539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</a:rPr>
                <a:t>공격력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5477134"/>
              <a:ext cx="69762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</a:rPr>
                <a:t>적 처치 보상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5789542"/>
              <a:ext cx="57579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</a:rPr>
                <a:t>훈련 보상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5164727"/>
              <a:ext cx="66556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</a:rPr>
                <a:t>치명타 확률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4852320"/>
              <a:ext cx="7553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</a:rPr>
                <a:t>치명타 데미지</a:t>
              </a:r>
            </a:p>
          </p:txBody>
        </p:sp>
        <p:sp>
          <p:nvSpPr>
            <p:cNvPr id="81" name="직사각형 80"/>
            <p:cNvSpPr/>
            <p:nvPr/>
          </p:nvSpPr>
          <p:spPr>
            <a:xfrm rot="5400000">
              <a:off x="5544005" y="5072779"/>
              <a:ext cx="1959484" cy="45719"/>
            </a:xfrm>
            <a:prstGeom prst="rect">
              <a:avLst/>
            </a:prstGeom>
            <a:solidFill>
              <a:srgbClr val="774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952617" y="4169109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accent4"/>
                  </a:solidFill>
                </a:rPr>
                <a:t>보물</a:t>
              </a:r>
            </a:p>
          </p:txBody>
        </p:sp>
        <p:sp>
          <p:nvSpPr>
            <p:cNvPr id="90" name="사각형: 둥근 모서리 316">
              <a:extLst>
                <a:ext uri="{FF2B5EF4-FFF2-40B4-BE49-F238E27FC236}">
                  <a16:creationId xmlns:a16="http://schemas.microsoft.com/office/drawing/2014/main" id="{7C8A9F0E-203D-45F6-BDE0-7A479F2E85CF}"/>
                </a:ext>
              </a:extLst>
            </p:cNvPr>
            <p:cNvSpPr/>
            <p:nvPr/>
          </p:nvSpPr>
          <p:spPr>
            <a:xfrm>
              <a:off x="6364353" y="6142847"/>
              <a:ext cx="326662" cy="312061"/>
            </a:xfrm>
            <a:prstGeom prst="roundRect">
              <a:avLst/>
            </a:prstGeom>
            <a:solidFill>
              <a:srgbClr val="7D4B25"/>
            </a:solidFill>
            <a:ln w="38100">
              <a:solidFill>
                <a:srgbClr val="35201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X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147552" y="4424392"/>
              <a:ext cx="2752390" cy="45719"/>
            </a:xfrm>
            <a:prstGeom prst="rect">
              <a:avLst/>
            </a:prstGeom>
            <a:solidFill>
              <a:srgbClr val="774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993137" y="5789542"/>
              <a:ext cx="3658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FFFF00"/>
                  </a:solidFill>
                </a:rPr>
                <a:t>10%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18785" y="5477134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FFFF00"/>
                  </a:solidFill>
                </a:rPr>
                <a:t>0%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18785" y="5164727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FFFF00"/>
                  </a:solidFill>
                </a:rPr>
                <a:t>1%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06763" y="4539913"/>
              <a:ext cx="33855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FFFF00"/>
                  </a:solidFill>
                </a:rPr>
                <a:t>250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18785" y="4852320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FFFF00"/>
                  </a:solidFill>
                </a:rPr>
                <a:t>0%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5181297" y="2927714"/>
              <a:ext cx="562165" cy="8567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579299D8-9BD2-432B-9148-3DEBAAB23F16}"/>
                </a:ext>
              </a:extLst>
            </p:cNvPr>
            <p:cNvSpPr/>
            <p:nvPr/>
          </p:nvSpPr>
          <p:spPr>
            <a:xfrm>
              <a:off x="5104986" y="2842787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5972385" y="2337535"/>
              <a:ext cx="1127341" cy="15481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579299D8-9BD2-432B-9148-3DEBAAB23F16}"/>
                </a:ext>
              </a:extLst>
            </p:cNvPr>
            <p:cNvSpPr/>
            <p:nvPr/>
          </p:nvSpPr>
          <p:spPr>
            <a:xfrm>
              <a:off x="5879354" y="2267858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5110226" y="4051429"/>
              <a:ext cx="2841043" cy="20838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579299D8-9BD2-432B-9148-3DEBAAB23F16}"/>
                </a:ext>
              </a:extLst>
            </p:cNvPr>
            <p:cNvSpPr/>
            <p:nvPr/>
          </p:nvSpPr>
          <p:spPr>
            <a:xfrm>
              <a:off x="5012342" y="3973112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3</a:t>
              </a:r>
              <a:endParaRPr lang="ko-KR" altLang="en-US" sz="1100" dirty="0"/>
            </a:p>
          </p:txBody>
        </p:sp>
        <p:pic>
          <p:nvPicPr>
            <p:cNvPr id="194" name="그림 193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95" t="75055" r="14632" b="460"/>
            <a:stretch/>
          </p:blipFill>
          <p:spPr>
            <a:xfrm rot="2380326" flipH="1">
              <a:off x="5365556" y="2928813"/>
              <a:ext cx="166881" cy="561831"/>
            </a:xfrm>
            <a:prstGeom prst="rect">
              <a:avLst/>
            </a:prstGeom>
          </p:spPr>
        </p:pic>
        <p:pic>
          <p:nvPicPr>
            <p:cNvPr id="195" name="그림 194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95" t="75055" r="14632" b="460"/>
            <a:stretch/>
          </p:blipFill>
          <p:spPr>
            <a:xfrm rot="2380326" flipH="1">
              <a:off x="6627128" y="3289113"/>
              <a:ext cx="166881" cy="561831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530959" y="4539913"/>
              <a:ext cx="87716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rgbClr val="5DE33D"/>
                  </a:solidFill>
                </a:rPr>
                <a:t>치명타 확률 증가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530959" y="5164727"/>
              <a:ext cx="78739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rgbClr val="5DE33D"/>
                  </a:solidFill>
                </a:rPr>
                <a:t>무기 가격 감소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530959" y="4852320"/>
              <a:ext cx="108876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rgbClr val="5DE33D"/>
                  </a:solidFill>
                </a:rPr>
                <a:t>훈련 보상 획득량 증가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7534928" y="5164727"/>
              <a:ext cx="3658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5DE33D"/>
                  </a:solidFill>
                </a:rPr>
                <a:t>10%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7522906" y="4539913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5DE33D"/>
                  </a:solidFill>
                </a:rPr>
                <a:t>1%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7534928" y="4852320"/>
              <a:ext cx="3658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5DE33D"/>
                  </a:solidFill>
                </a:rPr>
                <a:t>10%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</p:grpSp>
      <p:pic>
        <p:nvPicPr>
          <p:cNvPr id="281" name="그림 280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2419048" flipH="1">
            <a:off x="1939880" y="2851433"/>
            <a:ext cx="129976" cy="458540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1434366" y="3052737"/>
            <a:ext cx="89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Touch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95" y="3076954"/>
            <a:ext cx="501320" cy="190587"/>
          </a:xfrm>
          <a:prstGeom prst="rect">
            <a:avLst/>
          </a:prstGeom>
        </p:spPr>
      </p:pic>
      <p:pic>
        <p:nvPicPr>
          <p:cNvPr id="282" name="그림 28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474" y="3076954"/>
            <a:ext cx="501320" cy="190587"/>
          </a:xfrm>
          <a:prstGeom prst="rect">
            <a:avLst/>
          </a:prstGeom>
        </p:spPr>
      </p:pic>
      <p:sp>
        <p:nvSpPr>
          <p:cNvPr id="284" name="TextBox 283"/>
          <p:cNvSpPr txBox="1"/>
          <p:nvPr/>
        </p:nvSpPr>
        <p:spPr>
          <a:xfrm>
            <a:off x="5160817" y="3063453"/>
            <a:ext cx="815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곡도</a:t>
            </a:r>
          </a:p>
        </p:txBody>
      </p:sp>
      <p:pic>
        <p:nvPicPr>
          <p:cNvPr id="285" name="그림 284"/>
          <p:cNvPicPr>
            <a:picLocks noChangeAspect="1"/>
          </p:cNvPicPr>
          <p:nvPr/>
        </p:nvPicPr>
        <p:blipFill rotWithShape="1"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45054" r="13154" b="9009"/>
          <a:stretch/>
        </p:blipFill>
        <p:spPr>
          <a:xfrm>
            <a:off x="7523542" y="2544588"/>
            <a:ext cx="355183" cy="334692"/>
          </a:xfrm>
          <a:prstGeom prst="rect">
            <a:avLst/>
          </a:prstGeom>
          <a:noFill/>
        </p:spPr>
      </p:pic>
      <p:sp>
        <p:nvSpPr>
          <p:cNvPr id="286" name="TextBox 285"/>
          <p:cNvSpPr txBox="1"/>
          <p:nvPr/>
        </p:nvSpPr>
        <p:spPr>
          <a:xfrm>
            <a:off x="7291557" y="2615624"/>
            <a:ext cx="815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Reference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287" name="그림 286"/>
          <p:cNvPicPr>
            <a:picLocks noChangeAspect="1"/>
          </p:cNvPicPr>
          <p:nvPr/>
        </p:nvPicPr>
        <p:blipFill rotWithShape="1"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45054" r="13154" b="9009"/>
          <a:stretch/>
        </p:blipFill>
        <p:spPr>
          <a:xfrm>
            <a:off x="8963952" y="4791705"/>
            <a:ext cx="355183" cy="334692"/>
          </a:xfrm>
          <a:prstGeom prst="rect">
            <a:avLst/>
          </a:prstGeom>
          <a:noFill/>
        </p:spPr>
      </p:pic>
      <p:sp>
        <p:nvSpPr>
          <p:cNvPr id="288" name="TextBox 287"/>
          <p:cNvSpPr txBox="1"/>
          <p:nvPr/>
        </p:nvSpPr>
        <p:spPr>
          <a:xfrm>
            <a:off x="8738225" y="5112567"/>
            <a:ext cx="815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Reference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7920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091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59"/>
          <a:stretch/>
        </p:blipFill>
        <p:spPr>
          <a:xfrm>
            <a:off x="4206987" y="1867875"/>
            <a:ext cx="4213280" cy="860360"/>
          </a:xfrm>
          <a:prstGeom prst="rect">
            <a:avLst/>
          </a:prstGeom>
        </p:spPr>
      </p:pic>
      <p:pic>
        <p:nvPicPr>
          <p:cNvPr id="288" name="그림 287">
            <a:extLst>
              <a:ext uri="{FF2B5EF4-FFF2-40B4-BE49-F238E27FC236}">
                <a16:creationId xmlns:a16="http://schemas.microsoft.com/office/drawing/2014/main" id="{F1AD62CC-D1C3-443B-8AF2-4FC585BC36C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91" y="5534605"/>
            <a:ext cx="687815" cy="687815"/>
          </a:xfrm>
          <a:prstGeom prst="rect">
            <a:avLst/>
          </a:prstGeom>
        </p:spPr>
      </p:pic>
      <p:pic>
        <p:nvPicPr>
          <p:cNvPr id="289" name="그림 288">
            <a:extLst>
              <a:ext uri="{FF2B5EF4-FFF2-40B4-BE49-F238E27FC236}">
                <a16:creationId xmlns:a16="http://schemas.microsoft.com/office/drawing/2014/main" id="{A37C8D3F-50B9-4F21-BFF8-EE6B2908626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62" y="5534605"/>
            <a:ext cx="687815" cy="687815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9EEC03D9-C6A6-49F9-B4E1-0BF19EA6BF9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53" y="5534605"/>
            <a:ext cx="687815" cy="687815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86E764C5-3650-4FD6-A5CA-61D39CCBB5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73" y="5534605"/>
            <a:ext cx="687815" cy="687815"/>
          </a:xfrm>
          <a:prstGeom prst="rect">
            <a:avLst/>
          </a:prstGeom>
        </p:spPr>
      </p:pic>
      <p:pic>
        <p:nvPicPr>
          <p:cNvPr id="287" name="그림 286">
            <a:extLst>
              <a:ext uri="{FF2B5EF4-FFF2-40B4-BE49-F238E27FC236}">
                <a16:creationId xmlns:a16="http://schemas.microsoft.com/office/drawing/2014/main" id="{067EE41E-BE80-4DE6-A5D0-CF58CBFD344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91" y="4293945"/>
            <a:ext cx="687815" cy="687815"/>
          </a:xfrm>
          <a:prstGeom prst="rect">
            <a:avLst/>
          </a:prstGeom>
        </p:spPr>
      </p:pic>
      <p:pic>
        <p:nvPicPr>
          <p:cNvPr id="286" name="그림 285">
            <a:extLst>
              <a:ext uri="{FF2B5EF4-FFF2-40B4-BE49-F238E27FC236}">
                <a16:creationId xmlns:a16="http://schemas.microsoft.com/office/drawing/2014/main" id="{D56FE59E-47F2-4178-84EA-1852C718688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62" y="4293945"/>
            <a:ext cx="687815" cy="687815"/>
          </a:xfrm>
          <a:prstGeom prst="rect">
            <a:avLst/>
          </a:prstGeom>
        </p:spPr>
      </p:pic>
      <p:pic>
        <p:nvPicPr>
          <p:cNvPr id="285" name="그림 284">
            <a:extLst>
              <a:ext uri="{FF2B5EF4-FFF2-40B4-BE49-F238E27FC236}">
                <a16:creationId xmlns:a16="http://schemas.microsoft.com/office/drawing/2014/main" id="{F11B2D52-B5CC-4C2D-80DB-E24A437842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53" y="4293945"/>
            <a:ext cx="687815" cy="687815"/>
          </a:xfrm>
          <a:prstGeom prst="rect">
            <a:avLst/>
          </a:prstGeom>
        </p:spPr>
      </p:pic>
      <p:pic>
        <p:nvPicPr>
          <p:cNvPr id="284" name="그림 283">
            <a:extLst>
              <a:ext uri="{FF2B5EF4-FFF2-40B4-BE49-F238E27FC236}">
                <a16:creationId xmlns:a16="http://schemas.microsoft.com/office/drawing/2014/main" id="{48D04F19-1E75-4E2E-B24E-802467B5AEF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73" y="4293945"/>
            <a:ext cx="687815" cy="687815"/>
          </a:xfrm>
          <a:prstGeom prst="rect">
            <a:avLst/>
          </a:prstGeom>
        </p:spPr>
      </p:pic>
      <p:sp>
        <p:nvSpPr>
          <p:cNvPr id="136" name="직사각형 135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A) [</a:t>
            </a:r>
            <a:r>
              <a:rPr lang="ko-KR" altLang="en-US" sz="1400" b="1" dirty="0">
                <a:solidFill>
                  <a:schemeClr val="accent1"/>
                </a:solidFill>
              </a:rPr>
              <a:t>무기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세로 정렬 </a:t>
            </a:r>
            <a:r>
              <a:rPr lang="en-US" altLang="ko-KR" sz="12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무기 썸네일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무기의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레벨업마다 </a:t>
            </a:r>
            <a:r>
              <a:rPr lang="en-US" altLang="ko-KR" sz="1200" dirty="0"/>
              <a:t>1</a:t>
            </a:r>
            <a:r>
              <a:rPr lang="ko-KR" altLang="en-US" sz="1200" dirty="0"/>
              <a:t>칸 씩 추가</a:t>
            </a:r>
            <a:endParaRPr lang="en-US" altLang="ko-KR" sz="1200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현재 무기의 공격력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레벨 업 버튼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레벨업이 가능한 재화가 모이면 버튼 터치 가능</a:t>
            </a:r>
            <a:r>
              <a:rPr lang="ko-KR" altLang="en-US" sz="1200" u="sng" dirty="0"/>
              <a:t>최대레벨 도달 시 </a:t>
            </a:r>
            <a:r>
              <a:rPr lang="en-US" altLang="ko-KR" sz="1200" b="1" u="sng" dirty="0"/>
              <a:t>“</a:t>
            </a:r>
            <a:r>
              <a:rPr lang="ko-KR" altLang="en-US" sz="1200" b="1" u="sng" dirty="0"/>
              <a:t>완료</a:t>
            </a:r>
            <a:r>
              <a:rPr lang="en-US" altLang="ko-KR" sz="1200" b="1" u="sng" dirty="0"/>
              <a:t>“ </a:t>
            </a:r>
            <a:r>
              <a:rPr lang="ko-KR" altLang="en-US" sz="1200" u="sng" dirty="0"/>
              <a:t>표시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따름</a:t>
            </a:r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43" name="직선 연결선 14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무기</a:t>
            </a:r>
          </a:p>
        </p:txBody>
      </p:sp>
      <p:pic>
        <p:nvPicPr>
          <p:cNvPr id="248" name="그림 24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569493" flipH="1">
            <a:off x="5008147" y="4314429"/>
            <a:ext cx="333932" cy="683181"/>
          </a:xfrm>
          <a:prstGeom prst="rect">
            <a:avLst/>
          </a:prstGeom>
        </p:spPr>
      </p:pic>
      <p:pic>
        <p:nvPicPr>
          <p:cNvPr id="263" name="그림 26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9018873">
            <a:off x="5880078" y="4295120"/>
            <a:ext cx="263245" cy="658114"/>
          </a:xfrm>
          <a:prstGeom prst="rect">
            <a:avLst/>
          </a:prstGeom>
        </p:spPr>
      </p:pic>
      <p:pic>
        <p:nvPicPr>
          <p:cNvPr id="264" name="그림 2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28787">
            <a:off x="6742034" y="4330472"/>
            <a:ext cx="197676" cy="612794"/>
          </a:xfrm>
          <a:prstGeom prst="rect">
            <a:avLst/>
          </a:prstGeom>
        </p:spPr>
      </p:pic>
      <p:pic>
        <p:nvPicPr>
          <p:cNvPr id="265" name="그림 26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8" t="38303" r="33890" b="41455"/>
          <a:stretch/>
        </p:blipFill>
        <p:spPr>
          <a:xfrm rot="18841422">
            <a:off x="7597786" y="4298734"/>
            <a:ext cx="205441" cy="67271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5" t="43755" r="46525" b="41356"/>
          <a:stretch/>
        </p:blipFill>
        <p:spPr>
          <a:xfrm rot="18645950" flipH="1">
            <a:off x="5055675" y="5535632"/>
            <a:ext cx="230565" cy="6865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7" t="42778" r="51444" b="41111"/>
          <a:stretch/>
        </p:blipFill>
        <p:spPr>
          <a:xfrm rot="18819188" flipH="1">
            <a:off x="5902720" y="5542766"/>
            <a:ext cx="245738" cy="6723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3" t="43445" r="71572" b="41666"/>
          <a:stretch/>
        </p:blipFill>
        <p:spPr>
          <a:xfrm rot="18968331">
            <a:off x="6679750" y="5604572"/>
            <a:ext cx="335594" cy="59170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3" t="39444" r="79667" b="41555"/>
          <a:stretch/>
        </p:blipFill>
        <p:spPr>
          <a:xfrm rot="18620600">
            <a:off x="7569348" y="5555572"/>
            <a:ext cx="322680" cy="613092"/>
          </a:xfrm>
          <a:prstGeom prst="rect">
            <a:avLst/>
          </a:prstGeom>
        </p:spPr>
      </p:pic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2C65E61B-ED1F-45C4-BA78-9967213B0E12}"/>
              </a:ext>
            </a:extLst>
          </p:cNvPr>
          <p:cNvSpPr/>
          <p:nvPr/>
        </p:nvSpPr>
        <p:spPr>
          <a:xfrm>
            <a:off x="7560421" y="1968935"/>
            <a:ext cx="821580" cy="67149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F7C8712-A9A8-4578-9006-638D50A69D78}"/>
              </a:ext>
            </a:extLst>
          </p:cNvPr>
          <p:cNvSpPr/>
          <p:nvPr/>
        </p:nvSpPr>
        <p:spPr>
          <a:xfrm>
            <a:off x="4209041" y="1904453"/>
            <a:ext cx="770707" cy="823782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CFF6B945-220E-4E72-BEAC-C83B8A28DE25}"/>
              </a:ext>
            </a:extLst>
          </p:cNvPr>
          <p:cNvSpPr/>
          <p:nvPr/>
        </p:nvSpPr>
        <p:spPr>
          <a:xfrm>
            <a:off x="7488153" y="1828824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00521968-C13D-4438-B65C-F41DD4FD59A0}"/>
              </a:ext>
            </a:extLst>
          </p:cNvPr>
          <p:cNvSpPr/>
          <p:nvPr/>
        </p:nvSpPr>
        <p:spPr>
          <a:xfrm>
            <a:off x="4085504" y="1835088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38" name="L 도형 37">
            <a:extLst>
              <a:ext uri="{FF2B5EF4-FFF2-40B4-BE49-F238E27FC236}">
                <a16:creationId xmlns:a16="http://schemas.microsoft.com/office/drawing/2014/main" id="{D9D96025-6E12-4C82-9535-A78D2B29B06E}"/>
              </a:ext>
            </a:extLst>
          </p:cNvPr>
          <p:cNvSpPr/>
          <p:nvPr/>
        </p:nvSpPr>
        <p:spPr>
          <a:xfrm>
            <a:off x="5123698" y="1833644"/>
            <a:ext cx="2326095" cy="758440"/>
          </a:xfrm>
          <a:prstGeom prst="corner">
            <a:avLst>
              <a:gd name="adj1" fmla="val 28352"/>
              <a:gd name="adj2" fmla="val 155411"/>
            </a:avLst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86451F4-3B9E-44DB-BA61-86A59E3C0143}"/>
              </a:ext>
            </a:extLst>
          </p:cNvPr>
          <p:cNvSpPr/>
          <p:nvPr/>
        </p:nvSpPr>
        <p:spPr>
          <a:xfrm>
            <a:off x="6433884" y="1949343"/>
            <a:ext cx="903136" cy="417620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F43892B9-47C1-4E67-A3AD-CD9E83F703A0}"/>
              </a:ext>
            </a:extLst>
          </p:cNvPr>
          <p:cNvSpPr/>
          <p:nvPr/>
        </p:nvSpPr>
        <p:spPr>
          <a:xfrm>
            <a:off x="6323806" y="1719390"/>
            <a:ext cx="194027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06679960-A19C-49CB-9388-4F65D44116C8}"/>
              </a:ext>
            </a:extLst>
          </p:cNvPr>
          <p:cNvSpPr/>
          <p:nvPr/>
        </p:nvSpPr>
        <p:spPr>
          <a:xfrm>
            <a:off x="4979748" y="1694894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04" name="그룹 103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05" name="그림 10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9" y="3452467"/>
            <a:ext cx="3025468" cy="364176"/>
          </a:xfrm>
          <a:prstGeom prst="rect">
            <a:avLst/>
          </a:prstGeom>
        </p:spPr>
      </p:pic>
      <p:grpSp>
        <p:nvGrpSpPr>
          <p:cNvPr id="111" name="그룹 110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20" name="그림 119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18" name="그림 117"/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12" name="그림 111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08" y="6015358"/>
            <a:ext cx="3026215" cy="4200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0D317E-9636-4E9C-B412-5ADE3F42EDF3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3" y="3787670"/>
            <a:ext cx="2807871" cy="211574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8778936">
            <a:off x="1028886" y="4313579"/>
            <a:ext cx="193298" cy="530475"/>
          </a:xfrm>
          <a:prstGeom prst="rect">
            <a:avLst/>
          </a:prstGeom>
        </p:spPr>
      </p:pic>
      <p:pic>
        <p:nvPicPr>
          <p:cNvPr id="242" name="그림 24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727013" flipH="1">
            <a:off x="1022556" y="3835290"/>
            <a:ext cx="255221" cy="475661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6892">
            <a:off x="1057265" y="4904908"/>
            <a:ext cx="155268" cy="4384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8" t="38303" r="33890" b="41455"/>
          <a:stretch/>
        </p:blipFill>
        <p:spPr>
          <a:xfrm rot="18841422">
            <a:off x="1062374" y="5397530"/>
            <a:ext cx="152839" cy="54938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352513" y="6015357"/>
            <a:ext cx="628687" cy="419619"/>
            <a:chOff x="1352513" y="6015357"/>
            <a:chExt cx="628687" cy="41961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513" y="6015357"/>
              <a:ext cx="628687" cy="41961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3" cstate="hq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548" y="6092751"/>
              <a:ext cx="355542" cy="320959"/>
            </a:xfrm>
            <a:prstGeom prst="rect">
              <a:avLst/>
            </a:prstGeom>
          </p:spPr>
        </p:pic>
      </p:grpSp>
      <p:sp>
        <p:nvSpPr>
          <p:cNvPr id="129" name="위쪽/아래쪽 화살표 128"/>
          <p:cNvSpPr/>
          <p:nvPr/>
        </p:nvSpPr>
        <p:spPr>
          <a:xfrm>
            <a:off x="3623428" y="3878018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93503" y="3341915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53431" y="3505096"/>
            <a:ext cx="3035079" cy="248028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235" y="5034141"/>
            <a:ext cx="620010" cy="1800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945" y="6273670"/>
            <a:ext cx="620010" cy="1800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376" y="5034141"/>
            <a:ext cx="620010" cy="18000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22" y="6267407"/>
            <a:ext cx="620010" cy="1800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376" y="6266243"/>
            <a:ext cx="620010" cy="1800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904" y="6272232"/>
            <a:ext cx="620010" cy="18000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01" y="5034142"/>
            <a:ext cx="620010" cy="18000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09" y="5034143"/>
            <a:ext cx="620010" cy="180003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747325" flipH="1">
            <a:off x="4441225" y="1956921"/>
            <a:ext cx="342955" cy="73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35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그림 262">
            <a:extLst>
              <a:ext uri="{FF2B5EF4-FFF2-40B4-BE49-F238E27FC236}">
                <a16:creationId xmlns:a16="http://schemas.microsoft.com/office/drawing/2014/main" id="{0346E3C1-3786-4ACC-8879-3EBAB55678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67"/>
          <a:stretch/>
        </p:blipFill>
        <p:spPr>
          <a:xfrm>
            <a:off x="4768843" y="2588124"/>
            <a:ext cx="3030361" cy="2485833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97134612-1E96-4B4C-AA3D-AEA646C578C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931" y="2655845"/>
            <a:ext cx="2936334" cy="2359279"/>
          </a:xfrm>
          <a:prstGeom prst="rect">
            <a:avLst/>
          </a:prstGeom>
        </p:spPr>
      </p:pic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07104"/>
            <a:ext cx="3548332" cy="496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</a:rPr>
              <a:t>A) [</a:t>
            </a:r>
            <a:r>
              <a:rPr lang="ko-KR" altLang="en-US" sz="1200" b="1" dirty="0">
                <a:solidFill>
                  <a:schemeClr val="accent1"/>
                </a:solidFill>
              </a:rPr>
              <a:t>보물</a:t>
            </a:r>
            <a:r>
              <a:rPr lang="en-US" altLang="ko-KR" sz="1200" b="1" dirty="0">
                <a:solidFill>
                  <a:schemeClr val="accent1"/>
                </a:solidFill>
              </a:rPr>
              <a:t>] </a:t>
            </a:r>
            <a:r>
              <a:rPr lang="ko-KR" altLang="en-US" sz="1200" b="1" dirty="0">
                <a:solidFill>
                  <a:schemeClr val="accent1"/>
                </a:solidFill>
              </a:rPr>
              <a:t>목록 메뉴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상하 </a:t>
            </a:r>
            <a:r>
              <a:rPr lang="en-US" altLang="ko-KR" sz="1100" dirty="0"/>
              <a:t>Scroll</a:t>
            </a:r>
            <a:r>
              <a:rPr lang="ko-KR" altLang="en-US" sz="1100" dirty="0"/>
              <a:t>로 이동 </a:t>
            </a:r>
            <a:r>
              <a:rPr lang="en-US" altLang="ko-KR" sz="1100" dirty="0"/>
              <a:t>(</a:t>
            </a:r>
            <a:r>
              <a:rPr lang="ko-KR" altLang="en-US" sz="1100" dirty="0"/>
              <a:t>터치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한 화면에 </a:t>
            </a:r>
            <a:r>
              <a:rPr lang="en-US" altLang="ko-KR" sz="1100" dirty="0"/>
              <a:t>4</a:t>
            </a:r>
            <a:r>
              <a:rPr lang="ko-KR" altLang="en-US" sz="1100" dirty="0"/>
              <a:t>개까지 세로 정렬 </a:t>
            </a:r>
            <a:r>
              <a:rPr lang="en-US" altLang="ko-KR" sz="11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보물 종류 </a:t>
            </a:r>
            <a:r>
              <a:rPr lang="en-US" altLang="ko-KR" sz="1200" dirty="0"/>
              <a:t>: </a:t>
            </a:r>
            <a:r>
              <a:rPr lang="ko-KR" altLang="en-US" sz="1200" dirty="0"/>
              <a:t>일반</a:t>
            </a:r>
            <a:r>
              <a:rPr lang="en-US" altLang="ko-KR" sz="1200" dirty="0"/>
              <a:t>,</a:t>
            </a:r>
            <a:r>
              <a:rPr lang="ko-KR" altLang="en-US" sz="1200" dirty="0"/>
              <a:t> 스페셜</a:t>
            </a:r>
            <a:endParaRPr lang="en-US" altLang="ko-KR" sz="1200" dirty="0"/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버튼 터치시 이동</a:t>
            </a:r>
            <a:r>
              <a:rPr lang="en-US" altLang="ko-KR" sz="1000" b="1" dirty="0">
                <a:solidFill>
                  <a:schemeClr val="bg2">
                    <a:lumMod val="50000"/>
                  </a:schemeClr>
                </a:solidFill>
              </a:rPr>
              <a:t> (Default : </a:t>
            </a: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일반</a:t>
            </a:r>
            <a:r>
              <a:rPr lang="en-US" altLang="ko-KR" sz="1000" b="1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보물 썸네일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이름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현재 레벨과 최대 레벨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/>
              <a:t>보물의 이름 왼쪽 맞춤</a:t>
            </a:r>
            <a:endParaRPr lang="en-US" altLang="ko-KR" sz="1100" b="1" dirty="0"/>
          </a:p>
          <a:p>
            <a:r>
              <a:rPr lang="ko-KR" altLang="en-US" sz="1100" dirty="0"/>
              <a:t>일반 보물 최대 레벨 </a:t>
            </a:r>
            <a:r>
              <a:rPr lang="en-US" altLang="ko-KR" sz="1100" dirty="0"/>
              <a:t>: 100</a:t>
            </a:r>
          </a:p>
          <a:p>
            <a:r>
              <a:rPr lang="ko-KR" altLang="en-US" sz="1100" dirty="0"/>
              <a:t>스페셜 보물 최대 레벨 </a:t>
            </a:r>
            <a:r>
              <a:rPr lang="en-US" altLang="ko-KR" sz="1100" dirty="0"/>
              <a:t>: 10</a:t>
            </a:r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효과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적용되고 있는 효과는 </a:t>
            </a:r>
            <a:r>
              <a:rPr lang="ko-KR" altLang="en-US" sz="1100" b="1" dirty="0"/>
              <a:t>텍스트 컬러 변경</a:t>
            </a:r>
            <a:r>
              <a:rPr lang="ko-KR" altLang="en-US" sz="1100" dirty="0"/>
              <a:t> 등으로 디자인 차별성을 주도록 함</a:t>
            </a:r>
            <a:endParaRPr lang="en-US" altLang="ko-KR" sz="1100" dirty="0"/>
          </a:p>
          <a:p>
            <a:r>
              <a:rPr lang="en-US" altLang="ko-KR" sz="1400" dirty="0"/>
              <a:t>   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4) </a:t>
            </a:r>
            <a:r>
              <a:rPr lang="ko-KR" altLang="en-US" sz="1200" b="1" dirty="0">
                <a:solidFill>
                  <a:srgbClr val="FF0000"/>
                </a:solidFill>
              </a:rPr>
              <a:t>구매 버튼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최대 레벨 도달 시 </a:t>
            </a:r>
            <a:r>
              <a:rPr lang="en-US" altLang="ko-KR" sz="1100" dirty="0"/>
              <a:t>MAX </a:t>
            </a:r>
            <a:r>
              <a:rPr lang="ko-KR" altLang="en-US" sz="1100" dirty="0"/>
              <a:t>표기</a:t>
            </a:r>
            <a:endParaRPr lang="en-US" altLang="ko-KR" sz="1100" dirty="0"/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따름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5) </a:t>
            </a:r>
            <a:r>
              <a:rPr lang="ko-KR" altLang="en-US" sz="1200" b="1" dirty="0">
                <a:solidFill>
                  <a:srgbClr val="FF0000"/>
                </a:solidFill>
              </a:rPr>
              <a:t>스페셜 보물의 보유 유무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100" dirty="0"/>
              <a:t>&gt;</a:t>
            </a:r>
            <a:r>
              <a:rPr lang="ko-KR" altLang="en-US" sz="1100" dirty="0"/>
              <a:t>스페셜 보물을 </a:t>
            </a:r>
            <a:r>
              <a:rPr lang="ko-KR" altLang="en-US" sz="1100" b="1" u="sng" dirty="0">
                <a:solidFill>
                  <a:srgbClr val="0070C0"/>
                </a:solidFill>
              </a:rPr>
              <a:t>보유중 </a:t>
            </a:r>
            <a:r>
              <a:rPr lang="ko-KR" altLang="en-US" sz="1100" dirty="0"/>
              <a:t>일시 버튼에 </a:t>
            </a:r>
            <a:r>
              <a:rPr lang="ko-KR" altLang="en-US" sz="1100" b="1" u="sng" dirty="0">
                <a:solidFill>
                  <a:srgbClr val="0070C0"/>
                </a:solidFill>
              </a:rPr>
              <a:t>레벨</a:t>
            </a:r>
            <a:r>
              <a:rPr lang="ko-KR" altLang="en-US" sz="1100" b="1" dirty="0">
                <a:solidFill>
                  <a:srgbClr val="0070C0"/>
                </a:solidFill>
              </a:rPr>
              <a:t> </a:t>
            </a:r>
            <a:r>
              <a:rPr lang="ko-KR" altLang="en-US" sz="1100" dirty="0"/>
              <a:t>표기</a:t>
            </a:r>
            <a:endParaRPr lang="en-US" altLang="ko-KR" sz="1100" b="1" dirty="0"/>
          </a:p>
          <a:p>
            <a:r>
              <a:rPr lang="en-US" altLang="ko-KR" sz="1100" dirty="0"/>
              <a:t>&gt;</a:t>
            </a:r>
            <a:r>
              <a:rPr lang="ko-KR" altLang="en-US" sz="1100" dirty="0"/>
              <a:t>스페셜 보물 </a:t>
            </a:r>
            <a:r>
              <a:rPr lang="ko-KR" altLang="en-US" sz="1100" b="1" u="sng" dirty="0">
                <a:solidFill>
                  <a:srgbClr val="C00000"/>
                </a:solidFill>
              </a:rPr>
              <a:t>미보유시 </a:t>
            </a:r>
            <a:r>
              <a:rPr lang="ko-KR" altLang="en-US" sz="1100" dirty="0"/>
              <a:t>버튼에</a:t>
            </a:r>
            <a:r>
              <a:rPr lang="ko-KR" altLang="en-US" sz="1100" b="1" dirty="0">
                <a:solidFill>
                  <a:srgbClr val="C00000"/>
                </a:solidFill>
              </a:rPr>
              <a:t> </a:t>
            </a:r>
            <a:r>
              <a:rPr lang="en-US" altLang="ko-KR" sz="1100" b="1" u="sng" dirty="0">
                <a:solidFill>
                  <a:srgbClr val="C00000"/>
                </a:solidFill>
              </a:rPr>
              <a:t>Lv.0</a:t>
            </a:r>
            <a:r>
              <a:rPr lang="en-US" altLang="ko-KR" sz="1100" b="1" dirty="0">
                <a:solidFill>
                  <a:srgbClr val="C00000"/>
                </a:solidFill>
              </a:rPr>
              <a:t> </a:t>
            </a:r>
            <a:r>
              <a:rPr lang="ko-KR" altLang="en-US" sz="1100" dirty="0"/>
              <a:t>표기</a:t>
            </a:r>
            <a:endParaRPr lang="en-US" altLang="ko-KR" sz="1100" dirty="0"/>
          </a:p>
          <a:p>
            <a:r>
              <a:rPr lang="ko-KR" altLang="en-US" sz="1050" dirty="0"/>
              <a:t>최대 레벨 도달 시 버튼에 </a:t>
            </a:r>
            <a:r>
              <a:rPr lang="en-US" altLang="ko-KR" sz="1050" dirty="0"/>
              <a:t>MAX </a:t>
            </a:r>
            <a:r>
              <a:rPr lang="ko-KR" altLang="en-US" sz="1050" dirty="0"/>
              <a:t>표기</a:t>
            </a:r>
            <a:endParaRPr lang="en-US" altLang="ko-KR" sz="1050" dirty="0"/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좌측에 획득한 스페셜 보물 개수 표기</a:t>
            </a:r>
            <a:r>
              <a:rPr lang="en-US" altLang="ko-KR" sz="1000" dirty="0"/>
              <a:t>)</a:t>
            </a:r>
            <a:endParaRPr lang="en-US" altLang="ko-KR" sz="1100" dirty="0"/>
          </a:p>
          <a:p>
            <a:endParaRPr lang="en-US" altLang="ko-KR" sz="1400" dirty="0"/>
          </a:p>
        </p:txBody>
      </p:sp>
      <p:pic>
        <p:nvPicPr>
          <p:cNvPr id="274" name="그림 2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4484" y="2560318"/>
            <a:ext cx="3044029" cy="386125"/>
          </a:xfrm>
          <a:prstGeom prst="rect">
            <a:avLst/>
          </a:prstGeom>
        </p:spPr>
      </p:pic>
      <p:sp>
        <p:nvSpPr>
          <p:cNvPr id="278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7078806" y="268489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스페셜</a:t>
            </a:r>
          </a:p>
        </p:txBody>
      </p:sp>
      <p:sp>
        <p:nvSpPr>
          <p:cNvPr id="28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583713" y="268489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일반</a:t>
            </a:r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보물</a:t>
            </a: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88724" y="5743518"/>
            <a:ext cx="2871427" cy="656193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3" name="그림 22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43603" y="5809496"/>
            <a:ext cx="342679" cy="213831"/>
          </a:xfrm>
          <a:prstGeom prst="rect">
            <a:avLst/>
          </a:prstGeom>
        </p:spPr>
      </p:pic>
      <p:pic>
        <p:nvPicPr>
          <p:cNvPr id="262" name="그림 26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898" y="5731152"/>
            <a:ext cx="327579" cy="327579"/>
          </a:xfrm>
          <a:prstGeom prst="rect">
            <a:avLst/>
          </a:prstGeom>
        </p:spPr>
      </p:pic>
      <p:pic>
        <p:nvPicPr>
          <p:cNvPr id="264" name="그림 26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423" y="5760299"/>
            <a:ext cx="327579" cy="306215"/>
          </a:xfrm>
          <a:prstGeom prst="rect">
            <a:avLst/>
          </a:prstGeom>
        </p:spPr>
      </p:pic>
      <p:pic>
        <p:nvPicPr>
          <p:cNvPr id="308" name="그림 30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7479" y="5731152"/>
            <a:ext cx="327579" cy="327579"/>
          </a:xfrm>
          <a:prstGeom prst="rect">
            <a:avLst/>
          </a:prstGeom>
        </p:spPr>
      </p:pic>
      <p:pic>
        <p:nvPicPr>
          <p:cNvPr id="312" name="그림 31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6375946" y="5891129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0" name="그림 15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61" name="그룹 160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98" name="그림 19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62" name="그림 16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72" name="그림 171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73" name="그림 17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pic>
        <p:nvPicPr>
          <p:cNvPr id="180" name="그림 179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grpSp>
        <p:nvGrpSpPr>
          <p:cNvPr id="182" name="그룹 181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96" name="그림 195"/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92" name="그림 191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90" name="그림 189"/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84" name="그림 18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6015358"/>
            <a:ext cx="3030361" cy="420034"/>
          </a:xfrm>
          <a:prstGeom prst="rect">
            <a:avLst/>
          </a:prstGeom>
        </p:spPr>
      </p:pic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5C8C9F4A-8DF5-4861-A4E3-82D54DBCE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07" y="3496219"/>
            <a:ext cx="3044030" cy="459968"/>
          </a:xfrm>
          <a:prstGeom prst="rect">
            <a:avLst/>
          </a:prstGeom>
        </p:spPr>
      </p:pic>
      <p:sp>
        <p:nvSpPr>
          <p:cNvPr id="27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3052538" y="3662836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스페셜</a:t>
            </a:r>
          </a:p>
        </p:txBody>
      </p:sp>
      <p:sp>
        <p:nvSpPr>
          <p:cNvPr id="272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2556778" y="3662836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일반</a:t>
            </a:r>
          </a:p>
        </p:txBody>
      </p:sp>
      <p:grpSp>
        <p:nvGrpSpPr>
          <p:cNvPr id="208" name="그룹 207"/>
          <p:cNvGrpSpPr/>
          <p:nvPr/>
        </p:nvGrpSpPr>
        <p:grpSpPr>
          <a:xfrm>
            <a:off x="1961575" y="6015357"/>
            <a:ext cx="628687" cy="419619"/>
            <a:chOff x="1352513" y="6015357"/>
            <a:chExt cx="628687" cy="419619"/>
          </a:xfrm>
        </p:grpSpPr>
        <p:pic>
          <p:nvPicPr>
            <p:cNvPr id="210" name="그림 209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513" y="6015357"/>
              <a:ext cx="628687" cy="419619"/>
            </a:xfrm>
            <a:prstGeom prst="rect">
              <a:avLst/>
            </a:prstGeom>
          </p:spPr>
        </p:pic>
        <p:pic>
          <p:nvPicPr>
            <p:cNvPr id="211" name="그림 210"/>
            <p:cNvPicPr>
              <a:picLocks noChangeAspect="1"/>
            </p:cNvPicPr>
            <p:nvPr/>
          </p:nvPicPr>
          <p:blipFill>
            <a:blip r:embed="rId21" cstate="hq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56" y="6092751"/>
              <a:ext cx="287525" cy="320959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491624"/>
            <a:ext cx="2178752" cy="41951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69" y="4527976"/>
            <a:ext cx="584999" cy="349100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440997" y="4705339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적 처치 획득 식량 증가 </a:t>
            </a:r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0%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70" name="그림 169">
            <a:extLst>
              <a:ext uri="{FF2B5EF4-FFF2-40B4-BE49-F238E27FC236}">
                <a16:creationId xmlns:a16="http://schemas.microsoft.com/office/drawing/2014/main" id="{20862346-67D4-4C30-AEB4-F5FBD874261D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48" y="4569289"/>
            <a:ext cx="181602" cy="195992"/>
          </a:xfrm>
          <a:prstGeom prst="rect">
            <a:avLst/>
          </a:prstGeom>
          <a:effectLst>
            <a:glow rad="25400">
              <a:srgbClr val="FFC000">
                <a:alpha val="70000"/>
              </a:srgbClr>
            </a:glow>
          </a:effectLst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56" y="4531524"/>
            <a:ext cx="327579" cy="32757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5" y="4586809"/>
            <a:ext cx="656363" cy="153983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4572240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낫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220550" y="4666108"/>
            <a:ext cx="38367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pic>
        <p:nvPicPr>
          <p:cNvPr id="234" name="그림 233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5465920"/>
            <a:ext cx="2178752" cy="419512"/>
          </a:xfrm>
          <a:prstGeom prst="rect">
            <a:avLst/>
          </a:prstGeom>
        </p:spPr>
      </p:pic>
      <p:pic>
        <p:nvPicPr>
          <p:cNvPr id="235" name="그림 234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69" y="5502272"/>
            <a:ext cx="584999" cy="34910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440997" y="5679635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rgbClr val="85FF29"/>
                </a:solidFill>
                <a:latin typeface="+mj-ea"/>
                <a:ea typeface="+mj-ea"/>
              </a:rPr>
              <a:t>치명타 확률 증가 </a:t>
            </a:r>
            <a:r>
              <a:rPr lang="en-US" altLang="ko-KR" sz="600" b="1" dirty="0">
                <a:solidFill>
                  <a:srgbClr val="85FF29"/>
                </a:solidFill>
                <a:latin typeface="+mj-ea"/>
                <a:ea typeface="+mj-ea"/>
              </a:rPr>
              <a:t>1%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245" name="그림 244">
            <a:extLst>
              <a:ext uri="{FF2B5EF4-FFF2-40B4-BE49-F238E27FC236}">
                <a16:creationId xmlns:a16="http://schemas.microsoft.com/office/drawing/2014/main" id="{20862346-67D4-4C30-AEB4-F5FBD874261D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48" y="5543585"/>
            <a:ext cx="181602" cy="195992"/>
          </a:xfrm>
          <a:prstGeom prst="rect">
            <a:avLst/>
          </a:prstGeom>
          <a:effectLst>
            <a:glow rad="25400">
              <a:srgbClr val="FFC000">
                <a:alpha val="70000"/>
              </a:srgbClr>
            </a:glow>
          </a:effectLst>
        </p:spPr>
      </p:pic>
      <p:pic>
        <p:nvPicPr>
          <p:cNvPr id="256" name="그림 255"/>
          <p:cNvPicPr>
            <a:picLocks noChangeAspect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109" b="-6871"/>
          <a:stretch/>
        </p:blipFill>
        <p:spPr>
          <a:xfrm>
            <a:off x="1505671" y="5443334"/>
            <a:ext cx="208830" cy="93072"/>
          </a:xfrm>
          <a:prstGeom prst="rect">
            <a:avLst/>
          </a:prstGeom>
        </p:spPr>
      </p:pic>
      <p:pic>
        <p:nvPicPr>
          <p:cNvPr id="261" name="그림 260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5561105"/>
            <a:ext cx="652630" cy="153983"/>
          </a:xfrm>
          <a:prstGeom prst="rect">
            <a:avLst/>
          </a:prstGeom>
        </p:spPr>
      </p:pic>
      <p:sp>
        <p:nvSpPr>
          <p:cNvPr id="266" name="TextBox 26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5546536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부적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220550" y="5640404"/>
            <a:ext cx="38367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</a:p>
        </p:txBody>
      </p:sp>
      <p:pic>
        <p:nvPicPr>
          <p:cNvPr id="275" name="그림 274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978772"/>
            <a:ext cx="2178752" cy="419512"/>
          </a:xfrm>
          <a:prstGeom prst="rect">
            <a:avLst/>
          </a:prstGeom>
        </p:spPr>
      </p:pic>
      <p:pic>
        <p:nvPicPr>
          <p:cNvPr id="282" name="그림 281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69" y="5015124"/>
            <a:ext cx="584999" cy="349100"/>
          </a:xfrm>
          <a:prstGeom prst="rect">
            <a:avLst/>
          </a:prstGeom>
        </p:spPr>
      </p:pic>
      <p:sp>
        <p:nvSpPr>
          <p:cNvPr id="283" name="TextBox 282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440997" y="5192487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공격력 증가 </a:t>
            </a:r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10%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84" name="그림 283">
            <a:extLst>
              <a:ext uri="{FF2B5EF4-FFF2-40B4-BE49-F238E27FC236}">
                <a16:creationId xmlns:a16="http://schemas.microsoft.com/office/drawing/2014/main" id="{20862346-67D4-4C30-AEB4-F5FBD874261D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48" y="5056437"/>
            <a:ext cx="181602" cy="195992"/>
          </a:xfrm>
          <a:prstGeom prst="rect">
            <a:avLst/>
          </a:prstGeom>
          <a:effectLst>
            <a:glow rad="25400">
              <a:srgbClr val="FFC000">
                <a:alpha val="70000"/>
              </a:srgbClr>
            </a:glow>
          </a:effectLst>
        </p:spPr>
      </p:pic>
      <p:pic>
        <p:nvPicPr>
          <p:cNvPr id="287" name="그림 286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5" y="5073957"/>
            <a:ext cx="652631" cy="153983"/>
          </a:xfrm>
          <a:prstGeom prst="rect">
            <a:avLst/>
          </a:prstGeom>
        </p:spPr>
      </p:pic>
      <p:sp>
        <p:nvSpPr>
          <p:cNvPr id="288" name="TextBox 287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5059388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말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225701" y="5153256"/>
            <a:ext cx="38367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pic>
        <p:nvPicPr>
          <p:cNvPr id="218" name="그림 217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004476"/>
            <a:ext cx="2178752" cy="419512"/>
          </a:xfrm>
          <a:prstGeom prst="rect">
            <a:avLst/>
          </a:prstGeom>
        </p:spPr>
      </p:pic>
      <p:pic>
        <p:nvPicPr>
          <p:cNvPr id="219" name="그림 218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69" y="4040828"/>
            <a:ext cx="584999" cy="349100"/>
          </a:xfrm>
          <a:prstGeom prst="rect">
            <a:avLst/>
          </a:prstGeom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440997" y="4218191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rgbClr val="85FF29"/>
                </a:solidFill>
                <a:latin typeface="+mj-ea"/>
                <a:ea typeface="+mj-ea"/>
              </a:rPr>
              <a:t>훈련 보상 획득량 증가 </a:t>
            </a:r>
            <a:r>
              <a:rPr lang="en-US" altLang="ko-KR" sz="600" b="1" dirty="0">
                <a:solidFill>
                  <a:srgbClr val="85FF29"/>
                </a:solidFill>
                <a:latin typeface="+mj-ea"/>
                <a:ea typeface="+mj-ea"/>
              </a:rPr>
              <a:t>10%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224" name="그림 223">
            <a:extLst>
              <a:ext uri="{FF2B5EF4-FFF2-40B4-BE49-F238E27FC236}">
                <a16:creationId xmlns:a16="http://schemas.microsoft.com/office/drawing/2014/main" id="{20862346-67D4-4C30-AEB4-F5FBD874261D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48" y="4082141"/>
            <a:ext cx="181602" cy="195992"/>
          </a:xfrm>
          <a:prstGeom prst="rect">
            <a:avLst/>
          </a:prstGeom>
          <a:effectLst>
            <a:glow rad="25400">
              <a:srgbClr val="FFC000">
                <a:alpha val="70000"/>
              </a:srgbClr>
            </a:glow>
          </a:effectLst>
        </p:spPr>
      </p:pic>
      <p:pic>
        <p:nvPicPr>
          <p:cNvPr id="228" name="그림 227"/>
          <p:cNvPicPr>
            <a:picLocks noChangeAspect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72"/>
          <a:stretch/>
        </p:blipFill>
        <p:spPr>
          <a:xfrm>
            <a:off x="1505670" y="3981890"/>
            <a:ext cx="269425" cy="87088"/>
          </a:xfrm>
          <a:prstGeom prst="rect">
            <a:avLst/>
          </a:prstGeom>
        </p:spPr>
      </p:pic>
      <p:pic>
        <p:nvPicPr>
          <p:cNvPr id="230" name="그림 229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5" y="4099661"/>
            <a:ext cx="656364" cy="153983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25031" y="4085214"/>
            <a:ext cx="4214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도시락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79217" y="4178960"/>
            <a:ext cx="38367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4099" y="4085251"/>
            <a:ext cx="389551" cy="243079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438" y="5478455"/>
            <a:ext cx="394441" cy="394441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06" y="5035420"/>
            <a:ext cx="327579" cy="30621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504205" y="4954942"/>
            <a:ext cx="210296" cy="88332"/>
            <a:chOff x="2894097" y="3341384"/>
            <a:chExt cx="1746104" cy="7334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152"/>
            <a:stretch/>
          </p:blipFill>
          <p:spPr>
            <a:xfrm>
              <a:off x="2894097" y="3341384"/>
              <a:ext cx="1262063" cy="7334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44"/>
            <a:stretch/>
          </p:blipFill>
          <p:spPr>
            <a:xfrm>
              <a:off x="4214808" y="3434674"/>
              <a:ext cx="425393" cy="638175"/>
            </a:xfrm>
            <a:prstGeom prst="rect">
              <a:avLst/>
            </a:prstGeom>
          </p:spPr>
        </p:pic>
      </p:grpSp>
      <p:grpSp>
        <p:nvGrpSpPr>
          <p:cNvPr id="154" name="그룹 153"/>
          <p:cNvGrpSpPr/>
          <p:nvPr/>
        </p:nvGrpSpPr>
        <p:grpSpPr>
          <a:xfrm>
            <a:off x="1504205" y="4463429"/>
            <a:ext cx="210296" cy="88332"/>
            <a:chOff x="2894097" y="3341384"/>
            <a:chExt cx="1746104" cy="733425"/>
          </a:xfrm>
        </p:grpSpPr>
        <p:pic>
          <p:nvPicPr>
            <p:cNvPr id="155" name="그림 154"/>
            <p:cNvPicPr>
              <a:picLocks noChangeAspect="1"/>
            </p:cNvPicPr>
            <p:nvPr/>
          </p:nvPicPr>
          <p:blipFill rotWithShape="1"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152"/>
            <a:stretch/>
          </p:blipFill>
          <p:spPr>
            <a:xfrm>
              <a:off x="2894097" y="3341384"/>
              <a:ext cx="1262063" cy="733425"/>
            </a:xfrm>
            <a:prstGeom prst="rect">
              <a:avLst/>
            </a:prstGeom>
          </p:spPr>
        </p:pic>
        <p:pic>
          <p:nvPicPr>
            <p:cNvPr id="156" name="그림 155"/>
            <p:cNvPicPr>
              <a:picLocks noChangeAspect="1"/>
            </p:cNvPicPr>
            <p:nvPr/>
          </p:nvPicPr>
          <p:blipFill rotWithShape="1"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44"/>
            <a:stretch/>
          </p:blipFill>
          <p:spPr>
            <a:xfrm>
              <a:off x="4214808" y="3434674"/>
              <a:ext cx="425393" cy="638175"/>
            </a:xfrm>
            <a:prstGeom prst="rect">
              <a:avLst/>
            </a:prstGeom>
          </p:spPr>
        </p:pic>
      </p:grpSp>
      <p:sp>
        <p:nvSpPr>
          <p:cNvPr id="146" name="위쪽/아래쪽 화살표 145"/>
          <p:cNvSpPr/>
          <p:nvPr/>
        </p:nvSpPr>
        <p:spPr>
          <a:xfrm>
            <a:off x="3608083" y="3913621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05891" y="3535052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69891" y="3554192"/>
            <a:ext cx="3035079" cy="245681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5" name="그림 254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3509887"/>
            <a:ext cx="2178752" cy="419512"/>
          </a:xfrm>
          <a:prstGeom prst="rect">
            <a:avLst/>
          </a:prstGeom>
        </p:spPr>
      </p:pic>
      <p:sp>
        <p:nvSpPr>
          <p:cNvPr id="268" name="TextBox 267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3723602"/>
            <a:ext cx="15652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보스 스킬 재사용 대기시간 감소 </a:t>
            </a:r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0%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85" name="그림 284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8" y="3605072"/>
            <a:ext cx="663871" cy="153983"/>
          </a:xfrm>
          <a:prstGeom prst="rect">
            <a:avLst/>
          </a:prstGeom>
        </p:spPr>
      </p:pic>
      <p:sp>
        <p:nvSpPr>
          <p:cNvPr id="286" name="TextBox 28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66065" y="3585412"/>
            <a:ext cx="698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err="1">
                <a:solidFill>
                  <a:schemeClr val="bg1"/>
                </a:solidFill>
                <a:latin typeface="+mj-ea"/>
                <a:ea typeface="+mj-ea"/>
              </a:rPr>
              <a:t>조황비전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95" name="그림 294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3022739"/>
            <a:ext cx="2178752" cy="419512"/>
          </a:xfrm>
          <a:prstGeom prst="rect">
            <a:avLst/>
          </a:prstGeom>
        </p:spPr>
      </p:pic>
      <p:pic>
        <p:nvPicPr>
          <p:cNvPr id="296" name="그림 295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49" y="3059091"/>
            <a:ext cx="597112" cy="349100"/>
          </a:xfrm>
          <a:prstGeom prst="rect">
            <a:avLst/>
          </a:prstGeom>
        </p:spPr>
      </p:pic>
      <p:sp>
        <p:nvSpPr>
          <p:cNvPr id="300" name="TextBox 299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3236454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rgbClr val="85FF29"/>
                </a:solidFill>
                <a:latin typeface="+mj-ea"/>
                <a:ea typeface="+mj-ea"/>
              </a:rPr>
              <a:t>훈련 비용 감소 </a:t>
            </a:r>
            <a:r>
              <a:rPr lang="en-US" altLang="ko-KR" sz="600" b="1" dirty="0">
                <a:solidFill>
                  <a:srgbClr val="85FF29"/>
                </a:solidFill>
                <a:latin typeface="+mj-ea"/>
                <a:ea typeface="+mj-ea"/>
              </a:rPr>
              <a:t>30%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303" name="그림 302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8" y="3117924"/>
            <a:ext cx="656364" cy="153983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54724" y="3103477"/>
            <a:ext cx="5912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쌍철극</a:t>
            </a:r>
          </a:p>
        </p:txBody>
      </p:sp>
      <p:pic>
        <p:nvPicPr>
          <p:cNvPr id="306" name="그림 305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4484183"/>
            <a:ext cx="2178752" cy="419512"/>
          </a:xfrm>
          <a:prstGeom prst="rect">
            <a:avLst/>
          </a:prstGeom>
        </p:spPr>
      </p:pic>
      <p:sp>
        <p:nvSpPr>
          <p:cNvPr id="311" name="TextBox 310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4697898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rgbClr val="85FF29"/>
                </a:solidFill>
                <a:latin typeface="+mj-ea"/>
                <a:ea typeface="+mj-ea"/>
              </a:rPr>
              <a:t>훈련 보상 획득 </a:t>
            </a:r>
            <a:r>
              <a:rPr lang="en-US" altLang="ko-KR" sz="600" b="1" dirty="0">
                <a:solidFill>
                  <a:srgbClr val="85FF29"/>
                </a:solidFill>
                <a:latin typeface="+mj-ea"/>
                <a:ea typeface="+mj-ea"/>
              </a:rPr>
              <a:t>30% </a:t>
            </a:r>
            <a:r>
              <a:rPr lang="ko-KR" altLang="en-US" sz="600" b="1" dirty="0">
                <a:solidFill>
                  <a:srgbClr val="85FF29"/>
                </a:solidFill>
                <a:latin typeface="+mj-ea"/>
                <a:ea typeface="+mj-ea"/>
              </a:rPr>
              <a:t>증가</a:t>
            </a:r>
          </a:p>
        </p:txBody>
      </p:sp>
      <p:pic>
        <p:nvPicPr>
          <p:cNvPr id="316" name="그림 315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9" y="4579368"/>
            <a:ext cx="662194" cy="153983"/>
          </a:xfrm>
          <a:prstGeom prst="rect">
            <a:avLst/>
          </a:prstGeom>
        </p:spPr>
      </p:pic>
      <p:sp>
        <p:nvSpPr>
          <p:cNvPr id="327" name="TextBox 326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75286" y="4564799"/>
            <a:ext cx="6212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칠성검</a:t>
            </a:r>
          </a:p>
        </p:txBody>
      </p:sp>
      <p:pic>
        <p:nvPicPr>
          <p:cNvPr id="336" name="그림 335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3997035"/>
            <a:ext cx="2178752" cy="419512"/>
          </a:xfrm>
          <a:prstGeom prst="rect">
            <a:avLst/>
          </a:prstGeom>
        </p:spPr>
      </p:pic>
      <p:sp>
        <p:nvSpPr>
          <p:cNvPr id="345" name="TextBox 344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4210750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공격력 증가 </a:t>
            </a:r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0%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48" name="그림 347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8" y="4092220"/>
            <a:ext cx="663871" cy="153983"/>
          </a:xfrm>
          <a:prstGeom prst="rect">
            <a:avLst/>
          </a:prstGeom>
        </p:spPr>
      </p:pic>
      <p:sp>
        <p:nvSpPr>
          <p:cNvPr id="349" name="TextBox 348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75287" y="4077651"/>
            <a:ext cx="5488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방천화극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7069046" y="3120845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MAX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6509858" y="3022739"/>
            <a:ext cx="1174167" cy="4003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6976647" y="289586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pic>
        <p:nvPicPr>
          <p:cNvPr id="364" name="그림 363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83" y="1431789"/>
            <a:ext cx="2383667" cy="458968"/>
          </a:xfrm>
          <a:prstGeom prst="rect">
            <a:avLst/>
          </a:prstGeom>
        </p:spPr>
      </p:pic>
      <p:pic>
        <p:nvPicPr>
          <p:cNvPr id="365" name="그림 364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399" y="1471560"/>
            <a:ext cx="640019" cy="381933"/>
          </a:xfrm>
          <a:prstGeom prst="rect">
            <a:avLst/>
          </a:prstGeom>
        </p:spPr>
      </p:pic>
      <p:sp>
        <p:nvSpPr>
          <p:cNvPr id="366" name="TextBox 365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336046" y="1665604"/>
            <a:ext cx="1271276" cy="20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rgbClr val="85FF29"/>
                </a:solidFill>
                <a:latin typeface="+mj-ea"/>
                <a:ea typeface="+mj-ea"/>
              </a:rPr>
              <a:t>훈련 보상 획득량 증가 </a:t>
            </a:r>
            <a:r>
              <a:rPr lang="en-US" altLang="ko-KR" sz="600" b="1" dirty="0">
                <a:solidFill>
                  <a:srgbClr val="85FF29"/>
                </a:solidFill>
                <a:latin typeface="+mj-ea"/>
                <a:ea typeface="+mj-ea"/>
              </a:rPr>
              <a:t>10%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367" name="그림 366">
            <a:extLst>
              <a:ext uri="{FF2B5EF4-FFF2-40B4-BE49-F238E27FC236}">
                <a16:creationId xmlns:a16="http://schemas.microsoft.com/office/drawing/2014/main" id="{20862346-67D4-4C30-AEB4-F5FBD874261D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044" y="1516759"/>
            <a:ext cx="198682" cy="214425"/>
          </a:xfrm>
          <a:prstGeom prst="rect">
            <a:avLst/>
          </a:prstGeom>
          <a:effectLst>
            <a:glow rad="25400">
              <a:srgbClr val="FFC000">
                <a:alpha val="70000"/>
              </a:srgbClr>
            </a:glow>
          </a:effectLst>
        </p:spPr>
      </p:pic>
      <p:pic>
        <p:nvPicPr>
          <p:cNvPr id="368" name="그림 367"/>
          <p:cNvPicPr>
            <a:picLocks noChangeAspect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72"/>
          <a:stretch/>
        </p:blipFill>
        <p:spPr>
          <a:xfrm>
            <a:off x="5433318" y="1407079"/>
            <a:ext cx="294765" cy="95279"/>
          </a:xfrm>
          <a:prstGeom prst="rect">
            <a:avLst/>
          </a:prstGeom>
        </p:spPr>
      </p:pic>
      <p:pic>
        <p:nvPicPr>
          <p:cNvPr id="369" name="그림 368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426" y="1535927"/>
            <a:ext cx="654604" cy="168465"/>
          </a:xfrm>
          <a:prstGeom prst="rect">
            <a:avLst/>
          </a:prstGeom>
        </p:spPr>
      </p:pic>
      <p:sp>
        <p:nvSpPr>
          <p:cNvPr id="370" name="TextBox 369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361586" y="1529150"/>
            <a:ext cx="58589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도시락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7264265" y="1622684"/>
            <a:ext cx="419761" cy="2357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pic>
        <p:nvPicPr>
          <p:cNvPr id="372" name="그림 37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40812" y="1520161"/>
            <a:ext cx="426189" cy="265941"/>
          </a:xfrm>
          <a:prstGeom prst="rect">
            <a:avLst/>
          </a:prstGeom>
        </p:spPr>
      </p:pic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70767" y="1384870"/>
            <a:ext cx="858175" cy="30756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71317" y="1692438"/>
            <a:ext cx="1050099" cy="14616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570447" y="117946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469637" y="168106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55316" y="1483227"/>
            <a:ext cx="630101" cy="3560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344611" y="127560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776150" y="1438747"/>
            <a:ext cx="524805" cy="46081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947112" y="122599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6476752" y="3084633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85FF2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 / 10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6476752" y="3565951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/ 10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6476752" y="4061489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 / 10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6476752" y="4557047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85FF2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/ 10</a:t>
            </a:r>
          </a:p>
        </p:txBody>
      </p:sp>
      <p:pic>
        <p:nvPicPr>
          <p:cNvPr id="176" name="그림 175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49" y="4520534"/>
            <a:ext cx="597112" cy="345913"/>
          </a:xfrm>
          <a:prstGeom prst="rect">
            <a:avLst/>
          </a:prstGeom>
        </p:spPr>
      </p:pic>
      <p:pic>
        <p:nvPicPr>
          <p:cNvPr id="179" name="그림 178"/>
          <p:cNvPicPr>
            <a:picLocks noChangeAspect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109" b="-6871"/>
          <a:stretch/>
        </p:blipFill>
        <p:spPr>
          <a:xfrm>
            <a:off x="7268326" y="4640279"/>
            <a:ext cx="208830" cy="930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033" y="4050809"/>
            <a:ext cx="311142" cy="305158"/>
          </a:xfrm>
          <a:prstGeom prst="rect">
            <a:avLst/>
          </a:prstGeom>
        </p:spPr>
      </p:pic>
      <p:pic>
        <p:nvPicPr>
          <p:cNvPr id="185" name="그림 184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93" y="3076373"/>
            <a:ext cx="305158" cy="305158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755" y="6111066"/>
            <a:ext cx="241982" cy="237328"/>
          </a:xfrm>
          <a:prstGeom prst="rect">
            <a:avLst/>
          </a:prstGeom>
        </p:spPr>
      </p:pic>
      <p:pic>
        <p:nvPicPr>
          <p:cNvPr id="174" name="그림 173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382" y="6107163"/>
            <a:ext cx="237328" cy="237328"/>
          </a:xfrm>
          <a:prstGeom prst="rect">
            <a:avLst/>
          </a:prstGeom>
        </p:spPr>
      </p:pic>
      <p:pic>
        <p:nvPicPr>
          <p:cNvPr id="181" name="그림 180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062" y="4537985"/>
            <a:ext cx="302690" cy="306068"/>
          </a:xfrm>
          <a:prstGeom prst="rect">
            <a:avLst/>
          </a:prstGeom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965" y="3570504"/>
            <a:ext cx="304473" cy="303587"/>
          </a:xfrm>
          <a:prstGeom prst="rect">
            <a:avLst/>
          </a:prstGeom>
        </p:spPr>
      </p:pic>
      <p:pic>
        <p:nvPicPr>
          <p:cNvPr id="175" name="그림 174"/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785" y="6107113"/>
            <a:ext cx="236795" cy="236106"/>
          </a:xfrm>
          <a:prstGeom prst="rect">
            <a:avLst/>
          </a:prstGeom>
        </p:spPr>
      </p:pic>
      <p:pic>
        <p:nvPicPr>
          <p:cNvPr id="177" name="그림 176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309" y="6110203"/>
            <a:ext cx="235409" cy="238036"/>
          </a:xfrm>
          <a:prstGeom prst="rect">
            <a:avLst/>
          </a:prstGeom>
          <a:effectLst/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379" y="3545765"/>
            <a:ext cx="588646" cy="347179"/>
          </a:xfrm>
          <a:prstGeom prst="rect">
            <a:avLst/>
          </a:prstGeom>
        </p:spPr>
      </p:pic>
      <p:grpSp>
        <p:nvGrpSpPr>
          <p:cNvPr id="355" name="그룹 354"/>
          <p:cNvGrpSpPr/>
          <p:nvPr/>
        </p:nvGrpSpPr>
        <p:grpSpPr>
          <a:xfrm>
            <a:off x="7264265" y="3665080"/>
            <a:ext cx="210296" cy="88332"/>
            <a:chOff x="2894097" y="3341384"/>
            <a:chExt cx="1746104" cy="733425"/>
          </a:xfrm>
        </p:grpSpPr>
        <p:pic>
          <p:nvPicPr>
            <p:cNvPr id="356" name="그림 355"/>
            <p:cNvPicPr>
              <a:picLocks noChangeAspect="1"/>
            </p:cNvPicPr>
            <p:nvPr/>
          </p:nvPicPr>
          <p:blipFill rotWithShape="1">
            <a:blip r:embed="rId28" cstate="hq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152"/>
            <a:stretch/>
          </p:blipFill>
          <p:spPr>
            <a:xfrm>
              <a:off x="2894097" y="3341384"/>
              <a:ext cx="1262063" cy="733425"/>
            </a:xfrm>
            <a:prstGeom prst="rect">
              <a:avLst/>
            </a:prstGeom>
          </p:spPr>
        </p:pic>
        <p:pic>
          <p:nvPicPr>
            <p:cNvPr id="357" name="그림 356"/>
            <p:cNvPicPr>
              <a:picLocks noChangeAspect="1"/>
            </p:cNvPicPr>
            <p:nvPr/>
          </p:nvPicPr>
          <p:blipFill rotWithShape="1">
            <a:blip r:embed="rId29" cstate="hq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44"/>
            <a:stretch/>
          </p:blipFill>
          <p:spPr>
            <a:xfrm>
              <a:off x="4214808" y="3434674"/>
              <a:ext cx="425393" cy="638175"/>
            </a:xfrm>
            <a:prstGeom prst="rect">
              <a:avLst/>
            </a:prstGeom>
          </p:spPr>
        </p:pic>
      </p:grpSp>
      <p:pic>
        <p:nvPicPr>
          <p:cNvPr id="202" name="그림 201"/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379" y="4034105"/>
            <a:ext cx="588646" cy="347179"/>
          </a:xfrm>
          <a:prstGeom prst="rect">
            <a:avLst/>
          </a:prstGeom>
        </p:spPr>
      </p:pic>
      <p:grpSp>
        <p:nvGrpSpPr>
          <p:cNvPr id="354" name="그룹 353"/>
          <p:cNvGrpSpPr/>
          <p:nvPr/>
        </p:nvGrpSpPr>
        <p:grpSpPr>
          <a:xfrm>
            <a:off x="7264265" y="4155924"/>
            <a:ext cx="210296" cy="88332"/>
            <a:chOff x="2894097" y="3341384"/>
            <a:chExt cx="1746104" cy="733425"/>
          </a:xfrm>
        </p:grpSpPr>
        <p:pic>
          <p:nvPicPr>
            <p:cNvPr id="358" name="그림 357"/>
            <p:cNvPicPr>
              <a:picLocks noChangeAspect="1"/>
            </p:cNvPicPr>
            <p:nvPr/>
          </p:nvPicPr>
          <p:blipFill rotWithShape="1">
            <a:blip r:embed="rId28" cstate="hq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152"/>
            <a:stretch/>
          </p:blipFill>
          <p:spPr>
            <a:xfrm>
              <a:off x="2894097" y="3341384"/>
              <a:ext cx="1262063" cy="733425"/>
            </a:xfrm>
            <a:prstGeom prst="rect">
              <a:avLst/>
            </a:prstGeom>
          </p:spPr>
        </p:pic>
        <p:pic>
          <p:nvPicPr>
            <p:cNvPr id="359" name="그림 358"/>
            <p:cNvPicPr>
              <a:picLocks noChangeAspect="1"/>
            </p:cNvPicPr>
            <p:nvPr/>
          </p:nvPicPr>
          <p:blipFill rotWithShape="1">
            <a:blip r:embed="rId29" cstate="hq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44"/>
            <a:stretch/>
          </p:blipFill>
          <p:spPr>
            <a:xfrm>
              <a:off x="4214808" y="3434674"/>
              <a:ext cx="425393" cy="638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6182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7367"/>
            <a:ext cx="3648479" cy="488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A) [</a:t>
            </a:r>
            <a:r>
              <a:rPr lang="ko-KR" altLang="en-US" sz="1400" b="1" dirty="0">
                <a:solidFill>
                  <a:schemeClr val="accent1"/>
                </a:solidFill>
              </a:rPr>
              <a:t>상점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무기와 복장 메뉴를 선택할 수 있습니다</a:t>
            </a:r>
            <a:endParaRPr lang="en-US" altLang="ko-KR" sz="1200" dirty="0"/>
          </a:p>
          <a:p>
            <a:r>
              <a:rPr lang="en-US" altLang="ko-KR" sz="1100" dirty="0"/>
              <a:t>(Default : </a:t>
            </a:r>
            <a:r>
              <a:rPr lang="ko-KR" altLang="en-US" sz="1100" dirty="0"/>
              <a:t>무기</a:t>
            </a:r>
            <a:r>
              <a:rPr lang="en-US" altLang="ko-KR" sz="1100" dirty="0"/>
              <a:t>)</a:t>
            </a:r>
            <a:endParaRPr lang="en-US" altLang="ko-KR" sz="11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세로 정렬 </a:t>
            </a:r>
            <a:r>
              <a:rPr lang="en-US" altLang="ko-KR" sz="12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착용중인 품목은 테두리 색상 변화로</a:t>
            </a:r>
            <a:r>
              <a:rPr lang="en-US" altLang="ko-KR" sz="1200" dirty="0"/>
              <a:t> </a:t>
            </a:r>
            <a:r>
              <a:rPr lang="ko-KR" altLang="en-US" sz="1200" dirty="0"/>
              <a:t>디자인 차별성 주기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썸네일 표시</a:t>
            </a:r>
            <a:endParaRPr lang="en-US" altLang="ko-KR" sz="1200" b="1" dirty="0">
              <a:solidFill>
                <a:schemeClr val="accent4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이름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왼쪽 맞춤</a:t>
            </a:r>
            <a:endParaRPr lang="en-US" altLang="ko-KR" sz="1050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장착중</a:t>
            </a:r>
            <a:r>
              <a:rPr lang="en-US" altLang="ko-KR" sz="1200" dirty="0"/>
              <a:t>, </a:t>
            </a:r>
            <a:r>
              <a:rPr lang="ko-KR" altLang="en-US" sz="1200" dirty="0"/>
              <a:t>미장착 표시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sz="1000" b="1" dirty="0"/>
              <a:t>장착중</a:t>
            </a:r>
            <a:r>
              <a:rPr lang="ko-KR" altLang="en-US" sz="1000" dirty="0"/>
              <a:t>일시</a:t>
            </a:r>
            <a:r>
              <a:rPr lang="ko-KR" altLang="en-US" sz="1000" b="1" dirty="0"/>
              <a:t> 텍스트 컬러 변경</a:t>
            </a:r>
            <a:r>
              <a:rPr lang="ko-KR" altLang="en-US" sz="1000" dirty="0"/>
              <a:t> 등으로 디자인 차별성을 주도록 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장착 현황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장착중일시 </a:t>
            </a:r>
            <a:r>
              <a:rPr lang="ko-KR" altLang="en-US" sz="1200" b="1" dirty="0"/>
              <a:t>해제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보유중일시 </a:t>
            </a:r>
            <a:r>
              <a:rPr lang="ko-KR" altLang="en-US" sz="1200" b="1" dirty="0"/>
              <a:t>장착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미보유일시 </a:t>
            </a:r>
            <a:r>
              <a:rPr lang="ko-KR" altLang="en-US" sz="1200" b="1" dirty="0"/>
              <a:t>상품가격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잠금상태일시 </a:t>
            </a:r>
            <a:r>
              <a:rPr lang="ko-KR" altLang="en-US" sz="1200" b="1" dirty="0"/>
              <a:t>해금조건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공통 버튼 표기 규칙 및 팝업 규칙을 따름</a:t>
            </a:r>
            <a:endParaRPr lang="en-US" altLang="ko-KR" sz="1200" dirty="0"/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상점</a:t>
            </a:r>
          </a:p>
        </p:txBody>
      </p:sp>
      <p:pic>
        <p:nvPicPr>
          <p:cNvPr id="312" name="그림 31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94" name="그룹 93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5" name="그림 9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grpSp>
        <p:nvGrpSpPr>
          <p:cNvPr id="103" name="그룹 102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15" name="그림 114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13" name="그림 112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11" name="그림 110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sp>
        <p:nvSpPr>
          <p:cNvPr id="147" name="타원 14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90145" y="3444771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grpSp>
        <p:nvGrpSpPr>
          <p:cNvPr id="89" name="그룹 88"/>
          <p:cNvGrpSpPr/>
          <p:nvPr/>
        </p:nvGrpSpPr>
        <p:grpSpPr>
          <a:xfrm>
            <a:off x="4052026" y="2096643"/>
            <a:ext cx="4315392" cy="674111"/>
            <a:chOff x="894332" y="3899495"/>
            <a:chExt cx="2761236" cy="431335"/>
          </a:xfrm>
          <a:effectLst>
            <a:glow rad="76200">
              <a:schemeClr val="accent4">
                <a:alpha val="80000"/>
              </a:schemeClr>
            </a:glow>
          </a:effectLst>
        </p:grpSpPr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3899495"/>
              <a:ext cx="2178752" cy="419512"/>
            </a:xfrm>
            <a:prstGeom prst="rect">
              <a:avLst/>
            </a:prstGeom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3084" y="3935847"/>
              <a:ext cx="582484" cy="349100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429784" y="4114206"/>
              <a:ext cx="1161989" cy="147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rgbClr val="85FF29"/>
                  </a:solidFill>
                  <a:latin typeface="+mj-ea"/>
                  <a:ea typeface="+mj-ea"/>
                </a:rPr>
                <a:t>[</a:t>
              </a:r>
              <a:r>
                <a:rPr lang="ko-KR" altLang="en-US" sz="900" b="1" dirty="0">
                  <a:solidFill>
                    <a:srgbClr val="85FF29"/>
                  </a:solidFill>
                  <a:latin typeface="+mj-ea"/>
                  <a:ea typeface="+mj-ea"/>
                </a:rPr>
                <a:t>장착효과</a:t>
              </a:r>
              <a:r>
                <a:rPr lang="en-US" altLang="ko-KR" sz="900" b="1" dirty="0">
                  <a:solidFill>
                    <a:srgbClr val="85FF29"/>
                  </a:solidFill>
                  <a:latin typeface="+mj-ea"/>
                  <a:ea typeface="+mj-ea"/>
                </a:rPr>
                <a:t>] </a:t>
              </a:r>
              <a:r>
                <a:rPr lang="ko-KR" altLang="en-US" sz="900" b="1" dirty="0">
                  <a:solidFill>
                    <a:srgbClr val="85FF29"/>
                  </a:solidFill>
                  <a:latin typeface="+mj-ea"/>
                  <a:ea typeface="+mj-ea"/>
                </a:rPr>
                <a:t>공격력 </a:t>
              </a:r>
              <a:r>
                <a:rPr lang="en-US" altLang="ko-KR" sz="900" b="1" dirty="0">
                  <a:solidFill>
                    <a:srgbClr val="85FF29"/>
                  </a:solidFill>
                  <a:latin typeface="+mj-ea"/>
                  <a:ea typeface="+mj-ea"/>
                </a:rPr>
                <a:t>10% </a:t>
              </a:r>
              <a:r>
                <a:rPr lang="ko-KR" altLang="en-US" sz="900" b="1" dirty="0">
                  <a:solidFill>
                    <a:srgbClr val="85FF29"/>
                  </a:solidFill>
                  <a:latin typeface="+mj-ea"/>
                  <a:ea typeface="+mj-ea"/>
                </a:rPr>
                <a:t>증가</a:t>
              </a:r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3964522"/>
              <a:ext cx="454250" cy="153983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91841" y="3965003"/>
              <a:ext cx="451634" cy="157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  <a:latin typeface="+mj-ea"/>
                  <a:ea typeface="+mj-ea"/>
                </a:rPr>
                <a:t>곡도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50665" y="4020630"/>
              <a:ext cx="420882" cy="1772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n w="6350">
                    <a:solidFill>
                      <a:schemeClr val="tx1"/>
                    </a:solidFill>
                  </a:ln>
                  <a:solidFill>
                    <a:srgbClr val="FFFF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해제</a:t>
              </a:r>
              <a:endParaRPr lang="en-US" altLang="ko-KR" sz="1200" b="1" dirty="0">
                <a:ln w="6350"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7" name="그림 106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92" t="75262" r="14849" b="891"/>
            <a:stretch/>
          </p:blipFill>
          <p:spPr>
            <a:xfrm rot="19180952">
              <a:off x="1095319" y="3910540"/>
              <a:ext cx="119134" cy="420290"/>
            </a:xfrm>
            <a:prstGeom prst="rect">
              <a:avLst/>
            </a:prstGeom>
          </p:spPr>
        </p:pic>
      </p:grp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990630" y="2179422"/>
            <a:ext cx="696371" cy="2595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986777" y="2460310"/>
            <a:ext cx="1579704" cy="18975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484160" y="2145326"/>
            <a:ext cx="893558" cy="53177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373300" y="1882977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41909" y="1940878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039591" y="2099181"/>
            <a:ext cx="819771" cy="65309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032575" y="2227342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840950" y="1915310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pic>
        <p:nvPicPr>
          <p:cNvPr id="189" name="그림 188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711" y="3521698"/>
            <a:ext cx="2957911" cy="2486800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367" y="3521697"/>
            <a:ext cx="2957255" cy="2486800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5C8C9F4A-8DF5-4861-A4E3-82D54DBCE25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449" y="3444771"/>
            <a:ext cx="3044030" cy="499603"/>
          </a:xfrm>
          <a:prstGeom prst="rect">
            <a:avLst/>
          </a:prstGeom>
        </p:spPr>
      </p:pic>
      <p:sp>
        <p:nvSpPr>
          <p:cNvPr id="120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958920" y="3597048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복장</a:t>
            </a:r>
          </a:p>
        </p:txBody>
      </p:sp>
      <p:sp>
        <p:nvSpPr>
          <p:cNvPr id="123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463826" y="359378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무기</a:t>
            </a: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88" y="4444304"/>
            <a:ext cx="2178752" cy="419512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525" y="4480656"/>
            <a:ext cx="584999" cy="349100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72" y="4513047"/>
            <a:ext cx="454250" cy="153983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346550" y="4498478"/>
            <a:ext cx="5234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>
                <a:solidFill>
                  <a:schemeClr val="bg1"/>
                </a:solidFill>
                <a:latin typeface="+mj-ea"/>
                <a:ea typeface="+mj-ea"/>
              </a:rPr>
              <a:t>가죽 갑옷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88" y="4966266"/>
            <a:ext cx="2178752" cy="419512"/>
          </a:xfrm>
          <a:prstGeom prst="rect">
            <a:avLst/>
          </a:prstGeom>
        </p:spPr>
      </p:pic>
      <p:pic>
        <p:nvPicPr>
          <p:cNvPr id="139" name="그림 138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72" y="5031209"/>
            <a:ext cx="454250" cy="153983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346550" y="5016640"/>
            <a:ext cx="5164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철 갑옷</a:t>
            </a:r>
          </a:p>
        </p:txBody>
      </p:sp>
      <p:pic>
        <p:nvPicPr>
          <p:cNvPr id="142" name="그림 14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88" y="5488227"/>
            <a:ext cx="2178752" cy="419512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72" y="5556210"/>
            <a:ext cx="454250" cy="153983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346550" y="5541641"/>
            <a:ext cx="5164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>
                <a:solidFill>
                  <a:schemeClr val="bg1"/>
                </a:solidFill>
                <a:latin typeface="+mj-ea"/>
                <a:ea typeface="+mj-ea"/>
              </a:rPr>
              <a:t>칠흑 도복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300487" y="4643680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가죽으로 만든 갑옷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300487" y="5167052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철로 만든 갑옷</a:t>
            </a:r>
            <a:endParaRPr lang="en-US" altLang="ko-KR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300487" y="5695712"/>
            <a:ext cx="12603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칠흑색 빛을 내는 도복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6964810" y="4535030"/>
            <a:ext cx="553872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장착</a:t>
            </a:r>
            <a:endParaRPr lang="en-US" altLang="ko-KR" sz="9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88" y="3922342"/>
            <a:ext cx="2178752" cy="419512"/>
          </a:xfrm>
          <a:prstGeom prst="rect">
            <a:avLst/>
          </a:prstGeom>
        </p:spPr>
      </p:pic>
      <p:pic>
        <p:nvPicPr>
          <p:cNvPr id="168" name="그림 16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920" y="3958694"/>
            <a:ext cx="597604" cy="349100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300487" y="4113910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rgbClr val="85FF29"/>
                </a:solidFill>
                <a:latin typeface="+mj-ea"/>
                <a:ea typeface="+mj-ea"/>
              </a:rPr>
              <a:t>기본 복장</a:t>
            </a:r>
          </a:p>
        </p:txBody>
      </p:sp>
      <p:pic>
        <p:nvPicPr>
          <p:cNvPr id="173" name="그림 172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72" y="3987369"/>
            <a:ext cx="454250" cy="153983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346550" y="3972800"/>
            <a:ext cx="5164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도복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6874007" y="4016682"/>
            <a:ext cx="728741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 w="6350"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해제</a:t>
            </a:r>
            <a:endParaRPr lang="en-US" altLang="ko-KR" sz="900" b="1" dirty="0">
              <a:ln w="6350">
                <a:solidFill>
                  <a:schemeClr val="tx1"/>
                </a:solidFill>
              </a:ln>
              <a:solidFill>
                <a:srgbClr val="FFFF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930651" y="6269323"/>
            <a:ext cx="12603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스테이지 돌파 </a:t>
            </a:r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(0/1)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62" y="5002617"/>
            <a:ext cx="590123" cy="348050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62" y="5524477"/>
            <a:ext cx="590123" cy="3480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428" y="5031914"/>
            <a:ext cx="148359" cy="182077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6949881" y="5185090"/>
            <a:ext cx="591423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r>
              <a:rPr lang="ko-KR" altLang="en-US" sz="300" dirty="0">
                <a:solidFill>
                  <a:schemeClr val="bg1"/>
                </a:solidFill>
                <a:latin typeface="+mj-ea"/>
                <a:ea typeface="+mj-ea"/>
              </a:rPr>
              <a:t>스테이지 클리어 </a:t>
            </a:r>
            <a:r>
              <a:rPr lang="en-US" altLang="ko-KR" sz="300" dirty="0">
                <a:solidFill>
                  <a:schemeClr val="bg1"/>
                </a:solidFill>
                <a:latin typeface="+mj-ea"/>
                <a:ea typeface="+mj-ea"/>
              </a:rPr>
              <a:t>(3/5)</a:t>
            </a:r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428" y="5556423"/>
            <a:ext cx="148359" cy="182077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6938465" y="5709599"/>
            <a:ext cx="623649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" dirty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r>
              <a:rPr lang="ko-KR" altLang="en-US" sz="300" dirty="0">
                <a:solidFill>
                  <a:schemeClr val="bg1"/>
                </a:solidFill>
                <a:latin typeface="+mj-ea"/>
                <a:ea typeface="+mj-ea"/>
              </a:rPr>
              <a:t>스테이지 클리어 </a:t>
            </a:r>
            <a:r>
              <a:rPr lang="en-US" altLang="ko-KR" sz="300" dirty="0">
                <a:solidFill>
                  <a:schemeClr val="bg1"/>
                </a:solidFill>
                <a:latin typeface="+mj-ea"/>
                <a:ea typeface="+mj-ea"/>
              </a:rPr>
              <a:t>(3/10)</a:t>
            </a:r>
          </a:p>
        </p:txBody>
      </p:sp>
      <p:sp>
        <p:nvSpPr>
          <p:cNvPr id="209" name="직사각형 208"/>
          <p:cNvSpPr/>
          <p:nvPr/>
        </p:nvSpPr>
        <p:spPr>
          <a:xfrm>
            <a:off x="4598757" y="3421848"/>
            <a:ext cx="3165115" cy="267090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TBD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F07953-37CB-4A93-990C-115AC5498E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96" y="3442470"/>
            <a:ext cx="3022656" cy="29778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08C1A4-39E8-4FBE-8C49-F212EDF83B0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16" y="3277415"/>
            <a:ext cx="3024936" cy="2708439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1" y="6018485"/>
            <a:ext cx="3024937" cy="420034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562" y="6015357"/>
            <a:ext cx="628687" cy="419619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26" cstate="hq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424" y="6092751"/>
            <a:ext cx="277886" cy="320959"/>
          </a:xfrm>
          <a:prstGeom prst="rect">
            <a:avLst/>
          </a:prstGeom>
        </p:spPr>
      </p:pic>
      <p:sp>
        <p:nvSpPr>
          <p:cNvPr id="146" name="위쪽/아래쪽 화살표 145"/>
          <p:cNvSpPr/>
          <p:nvPr/>
        </p:nvSpPr>
        <p:spPr>
          <a:xfrm>
            <a:off x="3592337" y="3933455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88335" y="3641090"/>
            <a:ext cx="3035079" cy="226664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73EE3728-3FB9-4D41-9559-9AA9B0258D0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3801975">
            <a:off x="1165910" y="3667517"/>
            <a:ext cx="162091" cy="571835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963971D1-7576-4CCD-8FEB-010401BFDD3F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6" t="76150" r="26931" b="960"/>
          <a:stretch/>
        </p:blipFill>
        <p:spPr>
          <a:xfrm rot="3121382">
            <a:off x="1201139" y="4211176"/>
            <a:ext cx="135226" cy="592693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C26DA16D-94AB-40FB-876A-C0074981054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9" t="42708" r="40069" b="41403"/>
          <a:stretch/>
        </p:blipFill>
        <p:spPr>
          <a:xfrm rot="2739572">
            <a:off x="1131695" y="4762567"/>
            <a:ext cx="213289" cy="544647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8FE7DD4F-CDB4-4F8B-8D6A-64E52BB912A7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376" t="77322" r="21686"/>
          <a:stretch/>
        </p:blipFill>
        <p:spPr>
          <a:xfrm rot="2969403">
            <a:off x="1186494" y="5236220"/>
            <a:ext cx="143887" cy="6607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056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98653" y="320358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 및 공통기획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331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E98ACA9-929E-4100-8AB3-2601637A0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6" y="1224569"/>
            <a:ext cx="3023908" cy="2416967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21300"/>
            <a:ext cx="3548330" cy="2854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</a:rPr>
              <a:t>1) </a:t>
            </a:r>
            <a:r>
              <a:rPr lang="ko-KR" altLang="en-US" sz="1100" b="1" dirty="0">
                <a:solidFill>
                  <a:srgbClr val="FF0000"/>
                </a:solidFill>
              </a:rPr>
              <a:t>수색 지역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수색 가능한 지역 깃발 아이콘 표시</a:t>
            </a:r>
            <a:r>
              <a:rPr lang="en-US" altLang="ko-KR" sz="1050" dirty="0"/>
              <a:t> 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터치하여 지역 선택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 </a:t>
            </a:r>
          </a:p>
          <a:p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en-US" altLang="ko-KR" sz="1100" b="1" dirty="0">
                <a:solidFill>
                  <a:srgbClr val="FF0000"/>
                </a:solidFill>
              </a:rPr>
              <a:t>2) </a:t>
            </a:r>
            <a:r>
              <a:rPr lang="ko-KR" altLang="en-US" sz="1100" b="1" dirty="0">
                <a:solidFill>
                  <a:srgbClr val="FF0000"/>
                </a:solidFill>
              </a:rPr>
              <a:t>수색 지역 선택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선택한 땅의</a:t>
            </a:r>
            <a:r>
              <a:rPr lang="ko-KR" altLang="en-US" sz="1050" b="1" dirty="0"/>
              <a:t> 깃발 아이콘 색 강조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및 지역 테두리 표시</a:t>
            </a:r>
            <a:endParaRPr lang="en-US" altLang="ko-KR" sz="1050" b="1" dirty="0">
              <a:solidFill>
                <a:srgbClr val="FF0000"/>
              </a:solidFill>
            </a:endParaRPr>
          </a:p>
          <a:p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en-US" altLang="ko-KR" sz="1100" b="1" dirty="0">
                <a:solidFill>
                  <a:srgbClr val="FF0000"/>
                </a:solidFill>
              </a:rPr>
              <a:t>3) </a:t>
            </a:r>
            <a:r>
              <a:rPr lang="ko-KR" altLang="en-US" sz="1100" b="1" dirty="0">
                <a:solidFill>
                  <a:srgbClr val="FF0000"/>
                </a:solidFill>
              </a:rPr>
              <a:t>입장권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통행증 소지 최대 </a:t>
            </a:r>
            <a:r>
              <a:rPr lang="en-US" altLang="ko-KR" sz="1050" dirty="0"/>
              <a:t>: 7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통행증 아이콘 배치 및 공간 확보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100" b="1" dirty="0">
                <a:solidFill>
                  <a:srgbClr val="FF0000"/>
                </a:solidFill>
              </a:rPr>
              <a:t>4) [</a:t>
            </a:r>
            <a:r>
              <a:rPr lang="ko-KR" altLang="en-US" sz="1100" b="1" dirty="0">
                <a:solidFill>
                  <a:srgbClr val="FF0000"/>
                </a:solidFill>
              </a:rPr>
              <a:t>훈련</a:t>
            </a:r>
            <a:r>
              <a:rPr lang="en-US" altLang="ko-KR" sz="1100" b="1" dirty="0">
                <a:solidFill>
                  <a:srgbClr val="FF0000"/>
                </a:solidFill>
              </a:rPr>
              <a:t>] </a:t>
            </a:r>
            <a:r>
              <a:rPr lang="ko-KR" altLang="en-US" sz="1100" b="1" dirty="0">
                <a:solidFill>
                  <a:srgbClr val="FF0000"/>
                </a:solidFill>
              </a:rPr>
              <a:t>목록 메뉴 → </a:t>
            </a:r>
            <a:r>
              <a:rPr lang="en-US" altLang="ko-KR" sz="1100" b="1" dirty="0">
                <a:solidFill>
                  <a:srgbClr val="FF0000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상하 </a:t>
            </a:r>
            <a:r>
              <a:rPr lang="en-US" altLang="ko-KR" sz="1050" dirty="0"/>
              <a:t>Scroll</a:t>
            </a:r>
            <a:r>
              <a:rPr lang="ko-KR" altLang="en-US" sz="1050" dirty="0"/>
              <a:t>로 이동 </a:t>
            </a:r>
            <a:r>
              <a:rPr lang="en-US" altLang="ko-KR" sz="1050" b="1" dirty="0"/>
              <a:t>(</a:t>
            </a:r>
            <a:r>
              <a:rPr lang="ko-KR" altLang="en-US" sz="1050" b="1" dirty="0"/>
              <a:t>터치</a:t>
            </a:r>
            <a:r>
              <a:rPr lang="en-US" altLang="ko-KR" sz="1050" b="1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한 화면에 </a:t>
            </a:r>
            <a:r>
              <a:rPr lang="en-US" altLang="ko-KR" sz="1050" dirty="0"/>
              <a:t>4</a:t>
            </a:r>
            <a:r>
              <a:rPr lang="ko-KR" altLang="en-US" sz="1050" dirty="0"/>
              <a:t>개까지 세로 정렬 </a:t>
            </a:r>
            <a:r>
              <a:rPr lang="en-US" altLang="ko-KR" sz="105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수색 가능한 지방</a:t>
            </a:r>
            <a:endParaRPr lang="en-US" altLang="ko-KR" sz="105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획득 가능한 보물들 표기</a:t>
            </a:r>
            <a:endParaRPr lang="en-US" altLang="ko-KR" sz="1050" dirty="0"/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좌측에서부터 영어 순서대로 정렬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100" b="1" dirty="0">
              <a:solidFill>
                <a:srgbClr val="FF0000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2271672-EEF9-4E00-97E3-F7F7A388208E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ABBC03-6C40-4E92-9617-CE7D483F1D82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1-1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47B213E-B145-4C8E-A899-A11B081B1C75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림 104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6" y="6015358"/>
            <a:ext cx="3023908" cy="42003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0111" y="2594508"/>
            <a:ext cx="212659" cy="182279"/>
          </a:xfrm>
          <a:prstGeom prst="rect">
            <a:avLst/>
          </a:prstGeom>
        </p:spPr>
      </p:pic>
      <p:pic>
        <p:nvPicPr>
          <p:cNvPr id="65" name="그림 64" descr="방이(가) 표시된 사진&#10;&#10;자동 생성된 설명">
            <a:extLst>
              <a:ext uri="{FF2B5EF4-FFF2-40B4-BE49-F238E27FC236}">
                <a16:creationId xmlns:a16="http://schemas.microsoft.com/office/drawing/2014/main" id="{D8CA9201-7276-4920-9BA0-A1DA822553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6" y="3389861"/>
            <a:ext cx="3027281" cy="4822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975" y="3569583"/>
            <a:ext cx="488969" cy="215722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3064869" y="3557887"/>
            <a:ext cx="401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7</a:t>
            </a:r>
            <a:endParaRPr lang="ko-KR" altLang="en-US" sz="900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421457"/>
            <a:ext cx="2178752" cy="419512"/>
          </a:xfrm>
          <a:prstGeom prst="rect">
            <a:avLst/>
          </a:prstGeom>
        </p:spPr>
      </p:pic>
      <p:pic>
        <p:nvPicPr>
          <p:cNvPr id="139" name="그림 13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43" y="4457809"/>
            <a:ext cx="588636" cy="349100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4490200"/>
            <a:ext cx="454250" cy="153983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4475631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익주</a:t>
            </a:r>
          </a:p>
        </p:txBody>
      </p:sp>
      <p:pic>
        <p:nvPicPr>
          <p:cNvPr id="142" name="그림 14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943419"/>
            <a:ext cx="2178752" cy="419512"/>
          </a:xfrm>
          <a:prstGeom prst="rect">
            <a:avLst/>
          </a:prstGeom>
        </p:spPr>
      </p:pic>
      <p:pic>
        <p:nvPicPr>
          <p:cNvPr id="143" name="그림 14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43" y="4979771"/>
            <a:ext cx="584999" cy="349100"/>
          </a:xfrm>
          <a:prstGeom prst="rect">
            <a:avLst/>
          </a:prstGeom>
        </p:spPr>
      </p:pic>
      <p:pic>
        <p:nvPicPr>
          <p:cNvPr id="145" name="그림 14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5008362"/>
            <a:ext cx="454250" cy="153983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4993793"/>
            <a:ext cx="5164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유주</a:t>
            </a:r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5465380"/>
            <a:ext cx="2178752" cy="419512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380" y="5501732"/>
            <a:ext cx="584999" cy="349100"/>
          </a:xfrm>
          <a:prstGeom prst="rect">
            <a:avLst/>
          </a:prstGeom>
        </p:spPr>
      </p:pic>
      <p:pic>
        <p:nvPicPr>
          <p:cNvPr id="151" name="그림 15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5533363"/>
            <a:ext cx="454250" cy="153983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5518794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사주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4620833"/>
            <a:ext cx="12451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기대 보상 </a:t>
            </a:r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맹획 머리띠</a:t>
            </a:r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비도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5144205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기대 보상 </a:t>
            </a:r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b="1" dirty="0" err="1">
                <a:solidFill>
                  <a:schemeClr val="bg1"/>
                </a:solidFill>
                <a:latin typeface="+mj-ea"/>
                <a:ea typeface="+mj-ea"/>
              </a:rPr>
              <a:t>조황비전</a:t>
            </a:r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청공검</a:t>
            </a:r>
            <a:endParaRPr lang="en-US" altLang="ko-KR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5672865"/>
            <a:ext cx="12603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기대 보상 </a:t>
            </a:r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방천화극</a:t>
            </a:r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옥새</a:t>
            </a:r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113" y="6015357"/>
            <a:ext cx="605335" cy="419619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>
          <a:blip r:embed="rId16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422" y="6083084"/>
            <a:ext cx="344094" cy="3207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7" t="20367" r="32902" b="39922"/>
          <a:stretch/>
        </p:blipFill>
        <p:spPr>
          <a:xfrm>
            <a:off x="963060" y="5516562"/>
            <a:ext cx="383928" cy="321887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22751" y="4526269"/>
            <a:ext cx="42934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22751" y="5042944"/>
            <a:ext cx="42934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22751" y="5569314"/>
            <a:ext cx="42934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777F6DB4-21ED-4136-B383-1830CE2AB6D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02" y="4989170"/>
            <a:ext cx="327367" cy="315277"/>
          </a:xfrm>
          <a:prstGeom prst="rect">
            <a:avLst/>
          </a:prstGeom>
        </p:spPr>
      </p:pic>
      <p:pic>
        <p:nvPicPr>
          <p:cNvPr id="252" name="그림 251">
            <a:extLst>
              <a:ext uri="{FF2B5EF4-FFF2-40B4-BE49-F238E27FC236}">
                <a16:creationId xmlns:a16="http://schemas.microsoft.com/office/drawing/2014/main" id="{B41713D1-B5CB-490C-9660-BE313760DC0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22" y="4472641"/>
            <a:ext cx="332846" cy="317144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3899495"/>
            <a:ext cx="2178752" cy="419512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43" y="3935847"/>
            <a:ext cx="595115" cy="34910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4091063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기대 보상 </a:t>
            </a:r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쌍절극</a:t>
            </a:r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칠성검</a:t>
            </a:r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3964522"/>
            <a:ext cx="454250" cy="153983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3949953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연주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22751" y="3998068"/>
            <a:ext cx="42934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3" name="그림 252">
            <a:extLst>
              <a:ext uri="{FF2B5EF4-FFF2-40B4-BE49-F238E27FC236}">
                <a16:creationId xmlns:a16="http://schemas.microsoft.com/office/drawing/2014/main" id="{F616C802-36A7-4861-8ACA-8A2EBA5769D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12" y="3968209"/>
            <a:ext cx="332525" cy="30474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1555145" y="1541136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453040" y="123115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765316" y="1210423"/>
            <a:ext cx="3023908" cy="228591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439AF1-B2BC-4D25-ABBD-D8821DE3B727}"/>
              </a:ext>
            </a:extLst>
          </p:cNvPr>
          <p:cNvSpPr/>
          <p:nvPr/>
        </p:nvSpPr>
        <p:spPr>
          <a:xfrm>
            <a:off x="2837256" y="3517862"/>
            <a:ext cx="629358" cy="3237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4D7CCC7-2E4A-4D9A-AB40-FBBFFBFB7D0A}"/>
              </a:ext>
            </a:extLst>
          </p:cNvPr>
          <p:cNvSpPr/>
          <p:nvPr/>
        </p:nvSpPr>
        <p:spPr>
          <a:xfrm>
            <a:off x="747699" y="3895896"/>
            <a:ext cx="3035079" cy="210244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위쪽/아래쪽 화살표 2">
            <a:extLst>
              <a:ext uri="{FF2B5EF4-FFF2-40B4-BE49-F238E27FC236}">
                <a16:creationId xmlns:a16="http://schemas.microsoft.com/office/drawing/2014/main" id="{8FAEE36D-3F0D-4112-8C84-3B3E4248710D}"/>
              </a:ext>
            </a:extLst>
          </p:cNvPr>
          <p:cNvSpPr/>
          <p:nvPr/>
        </p:nvSpPr>
        <p:spPr>
          <a:xfrm>
            <a:off x="3585891" y="4068752"/>
            <a:ext cx="396883" cy="1719412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1916327" y="2095018"/>
            <a:ext cx="839246" cy="116548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9AF77A1-FE6F-4959-9EFC-2CE12F11F182}"/>
              </a:ext>
            </a:extLst>
          </p:cNvPr>
          <p:cNvSpPr/>
          <p:nvPr/>
        </p:nvSpPr>
        <p:spPr>
          <a:xfrm>
            <a:off x="1828496" y="2006245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06414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B315D53-0F7C-4AD8-A85C-A2E13315456A}"/>
              </a:ext>
            </a:extLst>
          </p:cNvPr>
          <p:cNvGrpSpPr/>
          <p:nvPr/>
        </p:nvGrpSpPr>
        <p:grpSpPr>
          <a:xfrm>
            <a:off x="844647" y="1284470"/>
            <a:ext cx="890570" cy="241943"/>
            <a:chOff x="3899404" y="2685542"/>
            <a:chExt cx="890570" cy="241943"/>
          </a:xfrm>
        </p:grpSpPr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9404" y="2690658"/>
              <a:ext cx="561776" cy="236827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066961" y="2685542"/>
              <a:ext cx="7230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rPr>
                <a:t>150</a:t>
              </a:r>
              <a:endParaRPr lang="ko-KR" altLang="en-US" sz="900" dirty="0">
                <a:ln w="3175">
                  <a:noFill/>
                </a:ln>
                <a:solidFill>
                  <a:schemeClr val="bg1"/>
                </a:solidFill>
                <a:latin typeface="+mj-lt"/>
                <a:ea typeface="소야논8" panose="02020603020101020101" pitchFamily="18" charset="-127"/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875C6FAA-DFC0-4630-9472-919ECD3E005C}"/>
              </a:ext>
            </a:extLst>
          </p:cNvPr>
          <p:cNvGrpSpPr/>
          <p:nvPr/>
        </p:nvGrpSpPr>
        <p:grpSpPr>
          <a:xfrm>
            <a:off x="1570415" y="1286195"/>
            <a:ext cx="617518" cy="238493"/>
            <a:chOff x="3902158" y="2957475"/>
            <a:chExt cx="617518" cy="238493"/>
          </a:xfrm>
        </p:grpSpPr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158" y="2957475"/>
              <a:ext cx="556268" cy="236827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066961" y="2965136"/>
              <a:ext cx="452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ea typeface="a으라차차" panose="02020600000000000000" pitchFamily="18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ea typeface="a으라차차" panose="02020600000000000000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290674" y="1290025"/>
            <a:ext cx="569302" cy="230832"/>
            <a:chOff x="2290674" y="1381039"/>
            <a:chExt cx="569302" cy="230832"/>
          </a:xfrm>
        </p:grpSpPr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674" y="1386885"/>
              <a:ext cx="561776" cy="222485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458231" y="1381039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</p:grpSp>
      <p:pic>
        <p:nvPicPr>
          <p:cNvPr id="199" name="그림 198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3056" y="2594508"/>
            <a:ext cx="212659" cy="182279"/>
          </a:xfrm>
          <a:prstGeom prst="rect">
            <a:avLst/>
          </a:prstGeom>
        </p:spPr>
      </p:pic>
      <p:pic>
        <p:nvPicPr>
          <p:cNvPr id="200" name="그림 199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3153" y="3127230"/>
            <a:ext cx="212659" cy="182279"/>
          </a:xfrm>
          <a:prstGeom prst="rect">
            <a:avLst/>
          </a:prstGeom>
        </p:spPr>
      </p:pic>
      <p:sp>
        <p:nvSpPr>
          <p:cNvPr id="26" name="자유형 25"/>
          <p:cNvSpPr/>
          <p:nvPr/>
        </p:nvSpPr>
        <p:spPr>
          <a:xfrm>
            <a:off x="2000250" y="2203450"/>
            <a:ext cx="768350" cy="968375"/>
          </a:xfrm>
          <a:custGeom>
            <a:avLst/>
            <a:gdLst>
              <a:gd name="connsiteX0" fmla="*/ 180975 w 768350"/>
              <a:gd name="connsiteY0" fmla="*/ 234950 h 968375"/>
              <a:gd name="connsiteX1" fmla="*/ 165100 w 768350"/>
              <a:gd name="connsiteY1" fmla="*/ 225425 h 968375"/>
              <a:gd name="connsiteX2" fmla="*/ 161925 w 768350"/>
              <a:gd name="connsiteY2" fmla="*/ 215900 h 968375"/>
              <a:gd name="connsiteX3" fmla="*/ 152400 w 768350"/>
              <a:gd name="connsiteY3" fmla="*/ 212725 h 968375"/>
              <a:gd name="connsiteX4" fmla="*/ 142875 w 768350"/>
              <a:gd name="connsiteY4" fmla="*/ 206375 h 968375"/>
              <a:gd name="connsiteX5" fmla="*/ 98425 w 768350"/>
              <a:gd name="connsiteY5" fmla="*/ 196850 h 968375"/>
              <a:gd name="connsiteX6" fmla="*/ 79375 w 768350"/>
              <a:gd name="connsiteY6" fmla="*/ 187325 h 968375"/>
              <a:gd name="connsiteX7" fmla="*/ 69850 w 768350"/>
              <a:gd name="connsiteY7" fmla="*/ 184150 h 968375"/>
              <a:gd name="connsiteX8" fmla="*/ 63500 w 768350"/>
              <a:gd name="connsiteY8" fmla="*/ 174625 h 968375"/>
              <a:gd name="connsiteX9" fmla="*/ 57150 w 768350"/>
              <a:gd name="connsiteY9" fmla="*/ 155575 h 968375"/>
              <a:gd name="connsiteX10" fmla="*/ 38100 w 768350"/>
              <a:gd name="connsiteY10" fmla="*/ 117475 h 968375"/>
              <a:gd name="connsiteX11" fmla="*/ 28575 w 768350"/>
              <a:gd name="connsiteY11" fmla="*/ 88900 h 968375"/>
              <a:gd name="connsiteX12" fmla="*/ 25400 w 768350"/>
              <a:gd name="connsiteY12" fmla="*/ 79375 h 968375"/>
              <a:gd name="connsiteX13" fmla="*/ 22225 w 768350"/>
              <a:gd name="connsiteY13" fmla="*/ 28575 h 968375"/>
              <a:gd name="connsiteX14" fmla="*/ 31750 w 768350"/>
              <a:gd name="connsiteY14" fmla="*/ 31750 h 968375"/>
              <a:gd name="connsiteX15" fmla="*/ 63500 w 768350"/>
              <a:gd name="connsiteY15" fmla="*/ 41275 h 968375"/>
              <a:gd name="connsiteX16" fmla="*/ 92075 w 768350"/>
              <a:gd name="connsiteY16" fmla="*/ 38100 h 968375"/>
              <a:gd name="connsiteX17" fmla="*/ 101600 w 768350"/>
              <a:gd name="connsiteY17" fmla="*/ 31750 h 968375"/>
              <a:gd name="connsiteX18" fmla="*/ 114300 w 768350"/>
              <a:gd name="connsiteY18" fmla="*/ 28575 h 968375"/>
              <a:gd name="connsiteX19" fmla="*/ 149225 w 768350"/>
              <a:gd name="connsiteY19" fmla="*/ 22225 h 968375"/>
              <a:gd name="connsiteX20" fmla="*/ 209550 w 768350"/>
              <a:gd name="connsiteY20" fmla="*/ 28575 h 968375"/>
              <a:gd name="connsiteX21" fmla="*/ 228600 w 768350"/>
              <a:gd name="connsiteY21" fmla="*/ 34925 h 968375"/>
              <a:gd name="connsiteX22" fmla="*/ 238125 w 768350"/>
              <a:gd name="connsiteY22" fmla="*/ 38100 h 968375"/>
              <a:gd name="connsiteX23" fmla="*/ 247650 w 768350"/>
              <a:gd name="connsiteY23" fmla="*/ 41275 h 968375"/>
              <a:gd name="connsiteX24" fmla="*/ 260350 w 768350"/>
              <a:gd name="connsiteY24" fmla="*/ 47625 h 968375"/>
              <a:gd name="connsiteX25" fmla="*/ 279400 w 768350"/>
              <a:gd name="connsiteY25" fmla="*/ 50800 h 968375"/>
              <a:gd name="connsiteX26" fmla="*/ 336550 w 768350"/>
              <a:gd name="connsiteY26" fmla="*/ 44450 h 968375"/>
              <a:gd name="connsiteX27" fmla="*/ 358775 w 768350"/>
              <a:gd name="connsiteY27" fmla="*/ 38100 h 968375"/>
              <a:gd name="connsiteX28" fmla="*/ 368300 w 768350"/>
              <a:gd name="connsiteY28" fmla="*/ 31750 h 968375"/>
              <a:gd name="connsiteX29" fmla="*/ 384175 w 768350"/>
              <a:gd name="connsiteY29" fmla="*/ 15875 h 968375"/>
              <a:gd name="connsiteX30" fmla="*/ 390525 w 768350"/>
              <a:gd name="connsiteY30" fmla="*/ 6350 h 968375"/>
              <a:gd name="connsiteX31" fmla="*/ 412750 w 768350"/>
              <a:gd name="connsiteY31" fmla="*/ 0 h 968375"/>
              <a:gd name="connsiteX32" fmla="*/ 444500 w 768350"/>
              <a:gd name="connsiteY32" fmla="*/ 3175 h 968375"/>
              <a:gd name="connsiteX33" fmla="*/ 463550 w 768350"/>
              <a:gd name="connsiteY33" fmla="*/ 25400 h 968375"/>
              <a:gd name="connsiteX34" fmla="*/ 473075 w 768350"/>
              <a:gd name="connsiteY34" fmla="*/ 34925 h 968375"/>
              <a:gd name="connsiteX35" fmla="*/ 495300 w 768350"/>
              <a:gd name="connsiteY35" fmla="*/ 60325 h 968375"/>
              <a:gd name="connsiteX36" fmla="*/ 514350 w 768350"/>
              <a:gd name="connsiteY36" fmla="*/ 88900 h 968375"/>
              <a:gd name="connsiteX37" fmla="*/ 520700 w 768350"/>
              <a:gd name="connsiteY37" fmla="*/ 98425 h 968375"/>
              <a:gd name="connsiteX38" fmla="*/ 527050 w 768350"/>
              <a:gd name="connsiteY38" fmla="*/ 107950 h 968375"/>
              <a:gd name="connsiteX39" fmla="*/ 533400 w 768350"/>
              <a:gd name="connsiteY39" fmla="*/ 120650 h 968375"/>
              <a:gd name="connsiteX40" fmla="*/ 542925 w 768350"/>
              <a:gd name="connsiteY40" fmla="*/ 127000 h 968375"/>
              <a:gd name="connsiteX41" fmla="*/ 593725 w 768350"/>
              <a:gd name="connsiteY41" fmla="*/ 136525 h 968375"/>
              <a:gd name="connsiteX42" fmla="*/ 603250 w 768350"/>
              <a:gd name="connsiteY42" fmla="*/ 139700 h 968375"/>
              <a:gd name="connsiteX43" fmla="*/ 609600 w 768350"/>
              <a:gd name="connsiteY43" fmla="*/ 158750 h 968375"/>
              <a:gd name="connsiteX44" fmla="*/ 612775 w 768350"/>
              <a:gd name="connsiteY44" fmla="*/ 193675 h 968375"/>
              <a:gd name="connsiteX45" fmla="*/ 622300 w 768350"/>
              <a:gd name="connsiteY45" fmla="*/ 196850 h 968375"/>
              <a:gd name="connsiteX46" fmla="*/ 625475 w 768350"/>
              <a:gd name="connsiteY46" fmla="*/ 206375 h 968375"/>
              <a:gd name="connsiteX47" fmla="*/ 615950 w 768350"/>
              <a:gd name="connsiteY47" fmla="*/ 238125 h 968375"/>
              <a:gd name="connsiteX48" fmla="*/ 625475 w 768350"/>
              <a:gd name="connsiteY48" fmla="*/ 292100 h 968375"/>
              <a:gd name="connsiteX49" fmla="*/ 631825 w 768350"/>
              <a:gd name="connsiteY49" fmla="*/ 301625 h 968375"/>
              <a:gd name="connsiteX50" fmla="*/ 650875 w 768350"/>
              <a:gd name="connsiteY50" fmla="*/ 307975 h 968375"/>
              <a:gd name="connsiteX51" fmla="*/ 676275 w 768350"/>
              <a:gd name="connsiteY51" fmla="*/ 323850 h 968375"/>
              <a:gd name="connsiteX52" fmla="*/ 685800 w 768350"/>
              <a:gd name="connsiteY52" fmla="*/ 330200 h 968375"/>
              <a:gd name="connsiteX53" fmla="*/ 695325 w 768350"/>
              <a:gd name="connsiteY53" fmla="*/ 339725 h 968375"/>
              <a:gd name="connsiteX54" fmla="*/ 701675 w 768350"/>
              <a:gd name="connsiteY54" fmla="*/ 349250 h 968375"/>
              <a:gd name="connsiteX55" fmla="*/ 717550 w 768350"/>
              <a:gd name="connsiteY55" fmla="*/ 355600 h 968375"/>
              <a:gd name="connsiteX56" fmla="*/ 749300 w 768350"/>
              <a:gd name="connsiteY56" fmla="*/ 365125 h 968375"/>
              <a:gd name="connsiteX57" fmla="*/ 768350 w 768350"/>
              <a:gd name="connsiteY57" fmla="*/ 371475 h 968375"/>
              <a:gd name="connsiteX58" fmla="*/ 765175 w 768350"/>
              <a:gd name="connsiteY58" fmla="*/ 387350 h 968375"/>
              <a:gd name="connsiteX59" fmla="*/ 736600 w 768350"/>
              <a:gd name="connsiteY59" fmla="*/ 403225 h 968375"/>
              <a:gd name="connsiteX60" fmla="*/ 720725 w 768350"/>
              <a:gd name="connsiteY60" fmla="*/ 406400 h 968375"/>
              <a:gd name="connsiteX61" fmla="*/ 673100 w 768350"/>
              <a:gd name="connsiteY61" fmla="*/ 409575 h 968375"/>
              <a:gd name="connsiteX62" fmla="*/ 654050 w 768350"/>
              <a:gd name="connsiteY62" fmla="*/ 415925 h 968375"/>
              <a:gd name="connsiteX63" fmla="*/ 622300 w 768350"/>
              <a:gd name="connsiteY63" fmla="*/ 438150 h 968375"/>
              <a:gd name="connsiteX64" fmla="*/ 603250 w 768350"/>
              <a:gd name="connsiteY64" fmla="*/ 444500 h 968375"/>
              <a:gd name="connsiteX65" fmla="*/ 587375 w 768350"/>
              <a:gd name="connsiteY65" fmla="*/ 463550 h 968375"/>
              <a:gd name="connsiteX66" fmla="*/ 596900 w 768350"/>
              <a:gd name="connsiteY66" fmla="*/ 504825 h 968375"/>
              <a:gd name="connsiteX67" fmla="*/ 600075 w 768350"/>
              <a:gd name="connsiteY67" fmla="*/ 514350 h 968375"/>
              <a:gd name="connsiteX68" fmla="*/ 609600 w 768350"/>
              <a:gd name="connsiteY68" fmla="*/ 533400 h 968375"/>
              <a:gd name="connsiteX69" fmla="*/ 590550 w 768350"/>
              <a:gd name="connsiteY69" fmla="*/ 542925 h 968375"/>
              <a:gd name="connsiteX70" fmla="*/ 581025 w 768350"/>
              <a:gd name="connsiteY70" fmla="*/ 549275 h 968375"/>
              <a:gd name="connsiteX71" fmla="*/ 571500 w 768350"/>
              <a:gd name="connsiteY71" fmla="*/ 552450 h 968375"/>
              <a:gd name="connsiteX72" fmla="*/ 558800 w 768350"/>
              <a:gd name="connsiteY72" fmla="*/ 558800 h 968375"/>
              <a:gd name="connsiteX73" fmla="*/ 546100 w 768350"/>
              <a:gd name="connsiteY73" fmla="*/ 577850 h 968375"/>
              <a:gd name="connsiteX74" fmla="*/ 549275 w 768350"/>
              <a:gd name="connsiteY74" fmla="*/ 587375 h 968375"/>
              <a:gd name="connsiteX75" fmla="*/ 581025 w 768350"/>
              <a:gd name="connsiteY75" fmla="*/ 606425 h 968375"/>
              <a:gd name="connsiteX76" fmla="*/ 590550 w 768350"/>
              <a:gd name="connsiteY76" fmla="*/ 609600 h 968375"/>
              <a:gd name="connsiteX77" fmla="*/ 619125 w 768350"/>
              <a:gd name="connsiteY77" fmla="*/ 612775 h 968375"/>
              <a:gd name="connsiteX78" fmla="*/ 628650 w 768350"/>
              <a:gd name="connsiteY78" fmla="*/ 615950 h 968375"/>
              <a:gd name="connsiteX79" fmla="*/ 622300 w 768350"/>
              <a:gd name="connsiteY79" fmla="*/ 631825 h 968375"/>
              <a:gd name="connsiteX80" fmla="*/ 596900 w 768350"/>
              <a:gd name="connsiteY80" fmla="*/ 641350 h 968375"/>
              <a:gd name="connsiteX81" fmla="*/ 590550 w 768350"/>
              <a:gd name="connsiteY81" fmla="*/ 650875 h 968375"/>
              <a:gd name="connsiteX82" fmla="*/ 587375 w 768350"/>
              <a:gd name="connsiteY82" fmla="*/ 663575 h 968375"/>
              <a:gd name="connsiteX83" fmla="*/ 584200 w 768350"/>
              <a:gd name="connsiteY83" fmla="*/ 673100 h 968375"/>
              <a:gd name="connsiteX84" fmla="*/ 590550 w 768350"/>
              <a:gd name="connsiteY84" fmla="*/ 692150 h 968375"/>
              <a:gd name="connsiteX85" fmla="*/ 600075 w 768350"/>
              <a:gd name="connsiteY85" fmla="*/ 730250 h 968375"/>
              <a:gd name="connsiteX86" fmla="*/ 603250 w 768350"/>
              <a:gd name="connsiteY86" fmla="*/ 739775 h 968375"/>
              <a:gd name="connsiteX87" fmla="*/ 609600 w 768350"/>
              <a:gd name="connsiteY87" fmla="*/ 749300 h 968375"/>
              <a:gd name="connsiteX88" fmla="*/ 615950 w 768350"/>
              <a:gd name="connsiteY88" fmla="*/ 781050 h 968375"/>
              <a:gd name="connsiteX89" fmla="*/ 619125 w 768350"/>
              <a:gd name="connsiteY89" fmla="*/ 796925 h 968375"/>
              <a:gd name="connsiteX90" fmla="*/ 625475 w 768350"/>
              <a:gd name="connsiteY90" fmla="*/ 869950 h 968375"/>
              <a:gd name="connsiteX91" fmla="*/ 628650 w 768350"/>
              <a:gd name="connsiteY91" fmla="*/ 889000 h 968375"/>
              <a:gd name="connsiteX92" fmla="*/ 635000 w 768350"/>
              <a:gd name="connsiteY92" fmla="*/ 908050 h 968375"/>
              <a:gd name="connsiteX93" fmla="*/ 641350 w 768350"/>
              <a:gd name="connsiteY93" fmla="*/ 917575 h 968375"/>
              <a:gd name="connsiteX94" fmla="*/ 638175 w 768350"/>
              <a:gd name="connsiteY94" fmla="*/ 927100 h 968375"/>
              <a:gd name="connsiteX95" fmla="*/ 628650 w 768350"/>
              <a:gd name="connsiteY95" fmla="*/ 930275 h 968375"/>
              <a:gd name="connsiteX96" fmla="*/ 584200 w 768350"/>
              <a:gd name="connsiteY96" fmla="*/ 933450 h 968375"/>
              <a:gd name="connsiteX97" fmla="*/ 571500 w 768350"/>
              <a:gd name="connsiteY97" fmla="*/ 939800 h 968375"/>
              <a:gd name="connsiteX98" fmla="*/ 520700 w 768350"/>
              <a:gd name="connsiteY98" fmla="*/ 933450 h 968375"/>
              <a:gd name="connsiteX99" fmla="*/ 428625 w 768350"/>
              <a:gd name="connsiteY99" fmla="*/ 930275 h 968375"/>
              <a:gd name="connsiteX100" fmla="*/ 412750 w 768350"/>
              <a:gd name="connsiteY100" fmla="*/ 958850 h 968375"/>
              <a:gd name="connsiteX101" fmla="*/ 403225 w 768350"/>
              <a:gd name="connsiteY101" fmla="*/ 962025 h 968375"/>
              <a:gd name="connsiteX102" fmla="*/ 393700 w 768350"/>
              <a:gd name="connsiteY102" fmla="*/ 968375 h 968375"/>
              <a:gd name="connsiteX103" fmla="*/ 346075 w 768350"/>
              <a:gd name="connsiteY103" fmla="*/ 965200 h 968375"/>
              <a:gd name="connsiteX104" fmla="*/ 333375 w 768350"/>
              <a:gd name="connsiteY104" fmla="*/ 946150 h 968375"/>
              <a:gd name="connsiteX105" fmla="*/ 327025 w 768350"/>
              <a:gd name="connsiteY105" fmla="*/ 923925 h 968375"/>
              <a:gd name="connsiteX106" fmla="*/ 314325 w 768350"/>
              <a:gd name="connsiteY106" fmla="*/ 904875 h 968375"/>
              <a:gd name="connsiteX107" fmla="*/ 311150 w 768350"/>
              <a:gd name="connsiteY107" fmla="*/ 892175 h 968375"/>
              <a:gd name="connsiteX108" fmla="*/ 292100 w 768350"/>
              <a:gd name="connsiteY108" fmla="*/ 889000 h 968375"/>
              <a:gd name="connsiteX109" fmla="*/ 279400 w 768350"/>
              <a:gd name="connsiteY109" fmla="*/ 892175 h 968375"/>
              <a:gd name="connsiteX110" fmla="*/ 247650 w 768350"/>
              <a:gd name="connsiteY110" fmla="*/ 895350 h 968375"/>
              <a:gd name="connsiteX111" fmla="*/ 238125 w 768350"/>
              <a:gd name="connsiteY111" fmla="*/ 898525 h 968375"/>
              <a:gd name="connsiteX112" fmla="*/ 222250 w 768350"/>
              <a:gd name="connsiteY112" fmla="*/ 885825 h 968375"/>
              <a:gd name="connsiteX113" fmla="*/ 215900 w 768350"/>
              <a:gd name="connsiteY113" fmla="*/ 866775 h 968375"/>
              <a:gd name="connsiteX114" fmla="*/ 212725 w 768350"/>
              <a:gd name="connsiteY114" fmla="*/ 800100 h 968375"/>
              <a:gd name="connsiteX115" fmla="*/ 206375 w 768350"/>
              <a:gd name="connsiteY115" fmla="*/ 787400 h 968375"/>
              <a:gd name="connsiteX116" fmla="*/ 203200 w 768350"/>
              <a:gd name="connsiteY116" fmla="*/ 777875 h 968375"/>
              <a:gd name="connsiteX117" fmla="*/ 187325 w 768350"/>
              <a:gd name="connsiteY117" fmla="*/ 758825 h 968375"/>
              <a:gd name="connsiteX118" fmla="*/ 177800 w 768350"/>
              <a:gd name="connsiteY118" fmla="*/ 752475 h 968375"/>
              <a:gd name="connsiteX119" fmla="*/ 149225 w 768350"/>
              <a:gd name="connsiteY119" fmla="*/ 771525 h 968375"/>
              <a:gd name="connsiteX120" fmla="*/ 130175 w 768350"/>
              <a:gd name="connsiteY120" fmla="*/ 784225 h 968375"/>
              <a:gd name="connsiteX121" fmla="*/ 95250 w 768350"/>
              <a:gd name="connsiteY121" fmla="*/ 781050 h 968375"/>
              <a:gd name="connsiteX122" fmla="*/ 73025 w 768350"/>
              <a:gd name="connsiteY122" fmla="*/ 774700 h 968375"/>
              <a:gd name="connsiteX123" fmla="*/ 50800 w 768350"/>
              <a:gd name="connsiteY123" fmla="*/ 768350 h 968375"/>
              <a:gd name="connsiteX124" fmla="*/ 31750 w 768350"/>
              <a:gd name="connsiteY124" fmla="*/ 746125 h 968375"/>
              <a:gd name="connsiteX125" fmla="*/ 28575 w 768350"/>
              <a:gd name="connsiteY125" fmla="*/ 730250 h 968375"/>
              <a:gd name="connsiteX126" fmla="*/ 28575 w 768350"/>
              <a:gd name="connsiteY126" fmla="*/ 673100 h 968375"/>
              <a:gd name="connsiteX127" fmla="*/ 12700 w 768350"/>
              <a:gd name="connsiteY127" fmla="*/ 650875 h 968375"/>
              <a:gd name="connsiteX128" fmla="*/ 3175 w 768350"/>
              <a:gd name="connsiteY128" fmla="*/ 574675 h 968375"/>
              <a:gd name="connsiteX129" fmla="*/ 0 w 768350"/>
              <a:gd name="connsiteY129" fmla="*/ 558800 h 968375"/>
              <a:gd name="connsiteX130" fmla="*/ 3175 w 768350"/>
              <a:gd name="connsiteY130" fmla="*/ 520700 h 968375"/>
              <a:gd name="connsiteX131" fmla="*/ 6350 w 768350"/>
              <a:gd name="connsiteY131" fmla="*/ 508000 h 968375"/>
              <a:gd name="connsiteX132" fmla="*/ 41275 w 768350"/>
              <a:gd name="connsiteY132" fmla="*/ 520700 h 968375"/>
              <a:gd name="connsiteX133" fmla="*/ 50800 w 768350"/>
              <a:gd name="connsiteY133" fmla="*/ 527050 h 968375"/>
              <a:gd name="connsiteX134" fmla="*/ 82550 w 768350"/>
              <a:gd name="connsiteY134" fmla="*/ 539750 h 968375"/>
              <a:gd name="connsiteX135" fmla="*/ 95250 w 768350"/>
              <a:gd name="connsiteY135" fmla="*/ 542925 h 968375"/>
              <a:gd name="connsiteX136" fmla="*/ 117475 w 768350"/>
              <a:gd name="connsiteY136" fmla="*/ 546100 h 968375"/>
              <a:gd name="connsiteX137" fmla="*/ 142875 w 768350"/>
              <a:gd name="connsiteY137" fmla="*/ 542925 h 968375"/>
              <a:gd name="connsiteX138" fmla="*/ 139700 w 768350"/>
              <a:gd name="connsiteY138" fmla="*/ 533400 h 968375"/>
              <a:gd name="connsiteX139" fmla="*/ 130175 w 768350"/>
              <a:gd name="connsiteY139" fmla="*/ 523875 h 968375"/>
              <a:gd name="connsiteX140" fmla="*/ 123825 w 768350"/>
              <a:gd name="connsiteY140" fmla="*/ 498475 h 968375"/>
              <a:gd name="connsiteX141" fmla="*/ 120650 w 768350"/>
              <a:gd name="connsiteY141" fmla="*/ 488950 h 968375"/>
              <a:gd name="connsiteX142" fmla="*/ 117475 w 768350"/>
              <a:gd name="connsiteY142" fmla="*/ 476250 h 968375"/>
              <a:gd name="connsiteX143" fmla="*/ 104775 w 768350"/>
              <a:gd name="connsiteY143" fmla="*/ 447675 h 968375"/>
              <a:gd name="connsiteX144" fmla="*/ 95250 w 768350"/>
              <a:gd name="connsiteY144" fmla="*/ 438150 h 968375"/>
              <a:gd name="connsiteX145" fmla="*/ 82550 w 768350"/>
              <a:gd name="connsiteY145" fmla="*/ 431800 h 968375"/>
              <a:gd name="connsiteX146" fmla="*/ 73025 w 768350"/>
              <a:gd name="connsiteY146" fmla="*/ 425450 h 968375"/>
              <a:gd name="connsiteX147" fmla="*/ 63500 w 768350"/>
              <a:gd name="connsiteY147" fmla="*/ 396875 h 968375"/>
              <a:gd name="connsiteX148" fmla="*/ 60325 w 768350"/>
              <a:gd name="connsiteY148" fmla="*/ 387350 h 968375"/>
              <a:gd name="connsiteX149" fmla="*/ 57150 w 768350"/>
              <a:gd name="connsiteY149" fmla="*/ 374650 h 968375"/>
              <a:gd name="connsiteX150" fmla="*/ 60325 w 768350"/>
              <a:gd name="connsiteY150" fmla="*/ 349250 h 968375"/>
              <a:gd name="connsiteX151" fmla="*/ 63500 w 768350"/>
              <a:gd name="connsiteY151" fmla="*/ 339725 h 968375"/>
              <a:gd name="connsiteX152" fmla="*/ 88900 w 768350"/>
              <a:gd name="connsiteY152" fmla="*/ 333375 h 968375"/>
              <a:gd name="connsiteX153" fmla="*/ 120650 w 768350"/>
              <a:gd name="connsiteY153" fmla="*/ 327025 h 968375"/>
              <a:gd name="connsiteX154" fmla="*/ 142875 w 768350"/>
              <a:gd name="connsiteY154" fmla="*/ 317500 h 968375"/>
              <a:gd name="connsiteX155" fmla="*/ 161925 w 768350"/>
              <a:gd name="connsiteY155" fmla="*/ 304800 h 968375"/>
              <a:gd name="connsiteX156" fmla="*/ 171450 w 768350"/>
              <a:gd name="connsiteY156" fmla="*/ 295275 h 968375"/>
              <a:gd name="connsiteX157" fmla="*/ 174625 w 768350"/>
              <a:gd name="connsiteY157" fmla="*/ 285750 h 968375"/>
              <a:gd name="connsiteX158" fmla="*/ 180975 w 768350"/>
              <a:gd name="connsiteY158" fmla="*/ 276225 h 968375"/>
              <a:gd name="connsiteX159" fmla="*/ 184150 w 768350"/>
              <a:gd name="connsiteY159" fmla="*/ 260350 h 968375"/>
              <a:gd name="connsiteX160" fmla="*/ 180975 w 768350"/>
              <a:gd name="connsiteY160" fmla="*/ 234950 h 96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768350" h="968375">
                <a:moveTo>
                  <a:pt x="180975" y="234950"/>
                </a:moveTo>
                <a:cubicBezTo>
                  <a:pt x="177800" y="229129"/>
                  <a:pt x="169464" y="229789"/>
                  <a:pt x="165100" y="225425"/>
                </a:cubicBezTo>
                <a:cubicBezTo>
                  <a:pt x="162733" y="223058"/>
                  <a:pt x="164292" y="218267"/>
                  <a:pt x="161925" y="215900"/>
                </a:cubicBezTo>
                <a:cubicBezTo>
                  <a:pt x="159558" y="213533"/>
                  <a:pt x="155393" y="214222"/>
                  <a:pt x="152400" y="212725"/>
                </a:cubicBezTo>
                <a:cubicBezTo>
                  <a:pt x="148987" y="211018"/>
                  <a:pt x="146362" y="207925"/>
                  <a:pt x="142875" y="206375"/>
                </a:cubicBezTo>
                <a:cubicBezTo>
                  <a:pt x="125172" y="198507"/>
                  <a:pt x="118431" y="199351"/>
                  <a:pt x="98425" y="196850"/>
                </a:cubicBezTo>
                <a:cubicBezTo>
                  <a:pt x="74484" y="188870"/>
                  <a:pt x="103994" y="199635"/>
                  <a:pt x="79375" y="187325"/>
                </a:cubicBezTo>
                <a:cubicBezTo>
                  <a:pt x="76382" y="185828"/>
                  <a:pt x="73025" y="185208"/>
                  <a:pt x="69850" y="184150"/>
                </a:cubicBezTo>
                <a:cubicBezTo>
                  <a:pt x="67733" y="180975"/>
                  <a:pt x="65050" y="178112"/>
                  <a:pt x="63500" y="174625"/>
                </a:cubicBezTo>
                <a:cubicBezTo>
                  <a:pt x="60782" y="168508"/>
                  <a:pt x="60863" y="161144"/>
                  <a:pt x="57150" y="155575"/>
                </a:cubicBezTo>
                <a:cubicBezTo>
                  <a:pt x="40737" y="130956"/>
                  <a:pt x="46863" y="143765"/>
                  <a:pt x="38100" y="117475"/>
                </a:cubicBezTo>
                <a:lnTo>
                  <a:pt x="28575" y="88900"/>
                </a:lnTo>
                <a:lnTo>
                  <a:pt x="25400" y="79375"/>
                </a:lnTo>
                <a:cubicBezTo>
                  <a:pt x="24342" y="62442"/>
                  <a:pt x="19983" y="45393"/>
                  <a:pt x="22225" y="28575"/>
                </a:cubicBezTo>
                <a:cubicBezTo>
                  <a:pt x="22667" y="25258"/>
                  <a:pt x="28616" y="30575"/>
                  <a:pt x="31750" y="31750"/>
                </a:cubicBezTo>
                <a:cubicBezTo>
                  <a:pt x="55619" y="40701"/>
                  <a:pt x="39211" y="36417"/>
                  <a:pt x="63500" y="41275"/>
                </a:cubicBezTo>
                <a:cubicBezTo>
                  <a:pt x="73025" y="40217"/>
                  <a:pt x="82778" y="40424"/>
                  <a:pt x="92075" y="38100"/>
                </a:cubicBezTo>
                <a:cubicBezTo>
                  <a:pt x="95777" y="37175"/>
                  <a:pt x="98093" y="33253"/>
                  <a:pt x="101600" y="31750"/>
                </a:cubicBezTo>
                <a:cubicBezTo>
                  <a:pt x="105611" y="30031"/>
                  <a:pt x="110104" y="29774"/>
                  <a:pt x="114300" y="28575"/>
                </a:cubicBezTo>
                <a:cubicBezTo>
                  <a:pt x="137140" y="22049"/>
                  <a:pt x="107194" y="27479"/>
                  <a:pt x="149225" y="22225"/>
                </a:cubicBezTo>
                <a:lnTo>
                  <a:pt x="209550" y="28575"/>
                </a:lnTo>
                <a:cubicBezTo>
                  <a:pt x="216114" y="29888"/>
                  <a:pt x="222250" y="32808"/>
                  <a:pt x="228600" y="34925"/>
                </a:cubicBezTo>
                <a:lnTo>
                  <a:pt x="238125" y="38100"/>
                </a:lnTo>
                <a:cubicBezTo>
                  <a:pt x="241300" y="39158"/>
                  <a:pt x="244657" y="39778"/>
                  <a:pt x="247650" y="41275"/>
                </a:cubicBezTo>
                <a:cubicBezTo>
                  <a:pt x="251883" y="43392"/>
                  <a:pt x="255817" y="46265"/>
                  <a:pt x="260350" y="47625"/>
                </a:cubicBezTo>
                <a:cubicBezTo>
                  <a:pt x="266516" y="49475"/>
                  <a:pt x="273050" y="49742"/>
                  <a:pt x="279400" y="50800"/>
                </a:cubicBezTo>
                <a:cubicBezTo>
                  <a:pt x="291214" y="49726"/>
                  <a:pt x="322320" y="47499"/>
                  <a:pt x="336550" y="44450"/>
                </a:cubicBezTo>
                <a:cubicBezTo>
                  <a:pt x="344084" y="42836"/>
                  <a:pt x="351367" y="40217"/>
                  <a:pt x="358775" y="38100"/>
                </a:cubicBezTo>
                <a:cubicBezTo>
                  <a:pt x="361950" y="35983"/>
                  <a:pt x="365602" y="34448"/>
                  <a:pt x="368300" y="31750"/>
                </a:cubicBezTo>
                <a:cubicBezTo>
                  <a:pt x="389467" y="10583"/>
                  <a:pt x="358775" y="32808"/>
                  <a:pt x="384175" y="15875"/>
                </a:cubicBezTo>
                <a:cubicBezTo>
                  <a:pt x="386292" y="12700"/>
                  <a:pt x="387545" y="8734"/>
                  <a:pt x="390525" y="6350"/>
                </a:cubicBezTo>
                <a:cubicBezTo>
                  <a:pt x="392595" y="4694"/>
                  <a:pt x="411920" y="207"/>
                  <a:pt x="412750" y="0"/>
                </a:cubicBezTo>
                <a:cubicBezTo>
                  <a:pt x="423333" y="1058"/>
                  <a:pt x="434334" y="47"/>
                  <a:pt x="444500" y="3175"/>
                </a:cubicBezTo>
                <a:cubicBezTo>
                  <a:pt x="449086" y="4586"/>
                  <a:pt x="461561" y="23080"/>
                  <a:pt x="463550" y="25400"/>
                </a:cubicBezTo>
                <a:cubicBezTo>
                  <a:pt x="466472" y="28809"/>
                  <a:pt x="470318" y="31381"/>
                  <a:pt x="473075" y="34925"/>
                </a:cubicBezTo>
                <a:cubicBezTo>
                  <a:pt x="493021" y="60569"/>
                  <a:pt x="476861" y="48032"/>
                  <a:pt x="495300" y="60325"/>
                </a:cubicBezTo>
                <a:lnTo>
                  <a:pt x="514350" y="88900"/>
                </a:lnTo>
                <a:lnTo>
                  <a:pt x="520700" y="98425"/>
                </a:lnTo>
                <a:cubicBezTo>
                  <a:pt x="522817" y="101600"/>
                  <a:pt x="525343" y="104537"/>
                  <a:pt x="527050" y="107950"/>
                </a:cubicBezTo>
                <a:cubicBezTo>
                  <a:pt x="529167" y="112183"/>
                  <a:pt x="530370" y="117014"/>
                  <a:pt x="533400" y="120650"/>
                </a:cubicBezTo>
                <a:cubicBezTo>
                  <a:pt x="535843" y="123581"/>
                  <a:pt x="539438" y="125450"/>
                  <a:pt x="542925" y="127000"/>
                </a:cubicBezTo>
                <a:cubicBezTo>
                  <a:pt x="562665" y="135773"/>
                  <a:pt x="570252" y="134178"/>
                  <a:pt x="593725" y="136525"/>
                </a:cubicBezTo>
                <a:cubicBezTo>
                  <a:pt x="596900" y="137583"/>
                  <a:pt x="601305" y="136977"/>
                  <a:pt x="603250" y="139700"/>
                </a:cubicBezTo>
                <a:cubicBezTo>
                  <a:pt x="607141" y="145147"/>
                  <a:pt x="609600" y="158750"/>
                  <a:pt x="609600" y="158750"/>
                </a:cubicBezTo>
                <a:cubicBezTo>
                  <a:pt x="610658" y="170392"/>
                  <a:pt x="609078" y="182585"/>
                  <a:pt x="612775" y="193675"/>
                </a:cubicBezTo>
                <a:cubicBezTo>
                  <a:pt x="613833" y="196850"/>
                  <a:pt x="619933" y="194483"/>
                  <a:pt x="622300" y="196850"/>
                </a:cubicBezTo>
                <a:cubicBezTo>
                  <a:pt x="624667" y="199217"/>
                  <a:pt x="624417" y="203200"/>
                  <a:pt x="625475" y="206375"/>
                </a:cubicBezTo>
                <a:cubicBezTo>
                  <a:pt x="617745" y="229565"/>
                  <a:pt x="620748" y="218931"/>
                  <a:pt x="615950" y="238125"/>
                </a:cubicBezTo>
                <a:cubicBezTo>
                  <a:pt x="616961" y="249242"/>
                  <a:pt x="617015" y="279410"/>
                  <a:pt x="625475" y="292100"/>
                </a:cubicBezTo>
                <a:cubicBezTo>
                  <a:pt x="627592" y="295275"/>
                  <a:pt x="628589" y="299603"/>
                  <a:pt x="631825" y="301625"/>
                </a:cubicBezTo>
                <a:cubicBezTo>
                  <a:pt x="637501" y="305173"/>
                  <a:pt x="645199" y="304427"/>
                  <a:pt x="650875" y="307975"/>
                </a:cubicBezTo>
                <a:cubicBezTo>
                  <a:pt x="659342" y="313267"/>
                  <a:pt x="667968" y="318312"/>
                  <a:pt x="676275" y="323850"/>
                </a:cubicBezTo>
                <a:cubicBezTo>
                  <a:pt x="679450" y="325967"/>
                  <a:pt x="682869" y="327757"/>
                  <a:pt x="685800" y="330200"/>
                </a:cubicBezTo>
                <a:cubicBezTo>
                  <a:pt x="689249" y="333075"/>
                  <a:pt x="692450" y="336276"/>
                  <a:pt x="695325" y="339725"/>
                </a:cubicBezTo>
                <a:cubicBezTo>
                  <a:pt x="697768" y="342656"/>
                  <a:pt x="698570" y="347032"/>
                  <a:pt x="701675" y="349250"/>
                </a:cubicBezTo>
                <a:cubicBezTo>
                  <a:pt x="706313" y="352563"/>
                  <a:pt x="712194" y="353652"/>
                  <a:pt x="717550" y="355600"/>
                </a:cubicBezTo>
                <a:cubicBezTo>
                  <a:pt x="752830" y="368429"/>
                  <a:pt x="722225" y="357002"/>
                  <a:pt x="749300" y="365125"/>
                </a:cubicBezTo>
                <a:cubicBezTo>
                  <a:pt x="755711" y="367048"/>
                  <a:pt x="768350" y="371475"/>
                  <a:pt x="768350" y="371475"/>
                </a:cubicBezTo>
                <a:cubicBezTo>
                  <a:pt x="767292" y="376767"/>
                  <a:pt x="768488" y="383090"/>
                  <a:pt x="765175" y="387350"/>
                </a:cubicBezTo>
                <a:cubicBezTo>
                  <a:pt x="759467" y="394689"/>
                  <a:pt x="746293" y="400802"/>
                  <a:pt x="736600" y="403225"/>
                </a:cubicBezTo>
                <a:cubicBezTo>
                  <a:pt x="731365" y="404534"/>
                  <a:pt x="726095" y="405863"/>
                  <a:pt x="720725" y="406400"/>
                </a:cubicBezTo>
                <a:cubicBezTo>
                  <a:pt x="704894" y="407983"/>
                  <a:pt x="688975" y="408517"/>
                  <a:pt x="673100" y="409575"/>
                </a:cubicBezTo>
                <a:cubicBezTo>
                  <a:pt x="666750" y="411692"/>
                  <a:pt x="659405" y="411909"/>
                  <a:pt x="654050" y="415925"/>
                </a:cubicBezTo>
                <a:cubicBezTo>
                  <a:pt x="648254" y="420272"/>
                  <a:pt x="626991" y="436586"/>
                  <a:pt x="622300" y="438150"/>
                </a:cubicBezTo>
                <a:lnTo>
                  <a:pt x="603250" y="444500"/>
                </a:lnTo>
                <a:cubicBezTo>
                  <a:pt x="600852" y="446898"/>
                  <a:pt x="587866" y="458639"/>
                  <a:pt x="587375" y="463550"/>
                </a:cubicBezTo>
                <a:cubicBezTo>
                  <a:pt x="586107" y="476232"/>
                  <a:pt x="593004" y="493138"/>
                  <a:pt x="596900" y="504825"/>
                </a:cubicBezTo>
                <a:cubicBezTo>
                  <a:pt x="597958" y="508000"/>
                  <a:pt x="598219" y="511565"/>
                  <a:pt x="600075" y="514350"/>
                </a:cubicBezTo>
                <a:cubicBezTo>
                  <a:pt x="608281" y="526660"/>
                  <a:pt x="605218" y="520255"/>
                  <a:pt x="609600" y="533400"/>
                </a:cubicBezTo>
                <a:cubicBezTo>
                  <a:pt x="582303" y="551598"/>
                  <a:pt x="616840" y="529780"/>
                  <a:pt x="590550" y="542925"/>
                </a:cubicBezTo>
                <a:cubicBezTo>
                  <a:pt x="587137" y="544632"/>
                  <a:pt x="584438" y="547568"/>
                  <a:pt x="581025" y="549275"/>
                </a:cubicBezTo>
                <a:cubicBezTo>
                  <a:pt x="578032" y="550772"/>
                  <a:pt x="574576" y="551132"/>
                  <a:pt x="571500" y="552450"/>
                </a:cubicBezTo>
                <a:cubicBezTo>
                  <a:pt x="567150" y="554314"/>
                  <a:pt x="563033" y="556683"/>
                  <a:pt x="558800" y="558800"/>
                </a:cubicBezTo>
                <a:cubicBezTo>
                  <a:pt x="554567" y="565150"/>
                  <a:pt x="543687" y="570610"/>
                  <a:pt x="546100" y="577850"/>
                </a:cubicBezTo>
                <a:cubicBezTo>
                  <a:pt x="547158" y="581025"/>
                  <a:pt x="546908" y="585008"/>
                  <a:pt x="549275" y="587375"/>
                </a:cubicBezTo>
                <a:cubicBezTo>
                  <a:pt x="554918" y="593018"/>
                  <a:pt x="572256" y="602667"/>
                  <a:pt x="581025" y="606425"/>
                </a:cubicBezTo>
                <a:cubicBezTo>
                  <a:pt x="584101" y="607743"/>
                  <a:pt x="587249" y="609050"/>
                  <a:pt x="590550" y="609600"/>
                </a:cubicBezTo>
                <a:cubicBezTo>
                  <a:pt x="600003" y="611176"/>
                  <a:pt x="609600" y="611717"/>
                  <a:pt x="619125" y="612775"/>
                </a:cubicBezTo>
                <a:cubicBezTo>
                  <a:pt x="622300" y="613833"/>
                  <a:pt x="626283" y="613583"/>
                  <a:pt x="628650" y="615950"/>
                </a:cubicBezTo>
                <a:cubicBezTo>
                  <a:pt x="637674" y="624974"/>
                  <a:pt x="629316" y="628317"/>
                  <a:pt x="622300" y="631825"/>
                </a:cubicBezTo>
                <a:cubicBezTo>
                  <a:pt x="614707" y="635621"/>
                  <a:pt x="605144" y="638602"/>
                  <a:pt x="596900" y="641350"/>
                </a:cubicBezTo>
                <a:cubicBezTo>
                  <a:pt x="594783" y="644525"/>
                  <a:pt x="592053" y="647368"/>
                  <a:pt x="590550" y="650875"/>
                </a:cubicBezTo>
                <a:cubicBezTo>
                  <a:pt x="588831" y="654886"/>
                  <a:pt x="588574" y="659379"/>
                  <a:pt x="587375" y="663575"/>
                </a:cubicBezTo>
                <a:cubicBezTo>
                  <a:pt x="586456" y="666793"/>
                  <a:pt x="585258" y="669925"/>
                  <a:pt x="584200" y="673100"/>
                </a:cubicBezTo>
                <a:cubicBezTo>
                  <a:pt x="586317" y="679450"/>
                  <a:pt x="589450" y="685548"/>
                  <a:pt x="590550" y="692150"/>
                </a:cubicBezTo>
                <a:cubicBezTo>
                  <a:pt x="594825" y="717802"/>
                  <a:pt x="591689" y="705093"/>
                  <a:pt x="600075" y="730250"/>
                </a:cubicBezTo>
                <a:cubicBezTo>
                  <a:pt x="601133" y="733425"/>
                  <a:pt x="601394" y="736990"/>
                  <a:pt x="603250" y="739775"/>
                </a:cubicBezTo>
                <a:lnTo>
                  <a:pt x="609600" y="749300"/>
                </a:lnTo>
                <a:lnTo>
                  <a:pt x="615950" y="781050"/>
                </a:lnTo>
                <a:lnTo>
                  <a:pt x="619125" y="796925"/>
                </a:lnTo>
                <a:cubicBezTo>
                  <a:pt x="621242" y="821267"/>
                  <a:pt x="621458" y="845849"/>
                  <a:pt x="625475" y="869950"/>
                </a:cubicBezTo>
                <a:cubicBezTo>
                  <a:pt x="626533" y="876300"/>
                  <a:pt x="627089" y="882755"/>
                  <a:pt x="628650" y="889000"/>
                </a:cubicBezTo>
                <a:cubicBezTo>
                  <a:pt x="630273" y="895494"/>
                  <a:pt x="631287" y="902481"/>
                  <a:pt x="635000" y="908050"/>
                </a:cubicBezTo>
                <a:lnTo>
                  <a:pt x="641350" y="917575"/>
                </a:lnTo>
                <a:cubicBezTo>
                  <a:pt x="640292" y="920750"/>
                  <a:pt x="640542" y="924733"/>
                  <a:pt x="638175" y="927100"/>
                </a:cubicBezTo>
                <a:cubicBezTo>
                  <a:pt x="635808" y="929467"/>
                  <a:pt x="631974" y="929884"/>
                  <a:pt x="628650" y="930275"/>
                </a:cubicBezTo>
                <a:cubicBezTo>
                  <a:pt x="613897" y="932011"/>
                  <a:pt x="599017" y="932392"/>
                  <a:pt x="584200" y="933450"/>
                </a:cubicBezTo>
                <a:cubicBezTo>
                  <a:pt x="579967" y="935567"/>
                  <a:pt x="576219" y="939437"/>
                  <a:pt x="571500" y="939800"/>
                </a:cubicBezTo>
                <a:cubicBezTo>
                  <a:pt x="566298" y="940200"/>
                  <a:pt x="528353" y="934543"/>
                  <a:pt x="520700" y="933450"/>
                </a:cubicBezTo>
                <a:cubicBezTo>
                  <a:pt x="487106" y="920012"/>
                  <a:pt x="484271" y="916363"/>
                  <a:pt x="428625" y="930275"/>
                </a:cubicBezTo>
                <a:cubicBezTo>
                  <a:pt x="404347" y="936345"/>
                  <a:pt x="422602" y="948998"/>
                  <a:pt x="412750" y="958850"/>
                </a:cubicBezTo>
                <a:cubicBezTo>
                  <a:pt x="410383" y="961217"/>
                  <a:pt x="406218" y="960528"/>
                  <a:pt x="403225" y="962025"/>
                </a:cubicBezTo>
                <a:cubicBezTo>
                  <a:pt x="399812" y="963732"/>
                  <a:pt x="396875" y="966258"/>
                  <a:pt x="393700" y="968375"/>
                </a:cubicBezTo>
                <a:lnTo>
                  <a:pt x="346075" y="965200"/>
                </a:lnTo>
                <a:cubicBezTo>
                  <a:pt x="338914" y="962562"/>
                  <a:pt x="333375" y="946150"/>
                  <a:pt x="333375" y="946150"/>
                </a:cubicBezTo>
                <a:cubicBezTo>
                  <a:pt x="332628" y="943161"/>
                  <a:pt x="329095" y="927652"/>
                  <a:pt x="327025" y="923925"/>
                </a:cubicBezTo>
                <a:cubicBezTo>
                  <a:pt x="323319" y="917254"/>
                  <a:pt x="314325" y="904875"/>
                  <a:pt x="314325" y="904875"/>
                </a:cubicBezTo>
                <a:cubicBezTo>
                  <a:pt x="313267" y="900642"/>
                  <a:pt x="313571" y="895806"/>
                  <a:pt x="311150" y="892175"/>
                </a:cubicBezTo>
                <a:cubicBezTo>
                  <a:pt x="304185" y="881728"/>
                  <a:pt x="300557" y="886584"/>
                  <a:pt x="292100" y="889000"/>
                </a:cubicBezTo>
                <a:cubicBezTo>
                  <a:pt x="287904" y="890199"/>
                  <a:pt x="283720" y="891558"/>
                  <a:pt x="279400" y="892175"/>
                </a:cubicBezTo>
                <a:cubicBezTo>
                  <a:pt x="268871" y="893679"/>
                  <a:pt x="258233" y="894292"/>
                  <a:pt x="247650" y="895350"/>
                </a:cubicBezTo>
                <a:cubicBezTo>
                  <a:pt x="244475" y="896408"/>
                  <a:pt x="241472" y="898525"/>
                  <a:pt x="238125" y="898525"/>
                </a:cubicBezTo>
                <a:cubicBezTo>
                  <a:pt x="229327" y="898525"/>
                  <a:pt x="225501" y="893139"/>
                  <a:pt x="222250" y="885825"/>
                </a:cubicBezTo>
                <a:cubicBezTo>
                  <a:pt x="219532" y="879708"/>
                  <a:pt x="215900" y="866775"/>
                  <a:pt x="215900" y="866775"/>
                </a:cubicBezTo>
                <a:cubicBezTo>
                  <a:pt x="214842" y="844550"/>
                  <a:pt x="215376" y="822192"/>
                  <a:pt x="212725" y="800100"/>
                </a:cubicBezTo>
                <a:cubicBezTo>
                  <a:pt x="212161" y="795401"/>
                  <a:pt x="208239" y="791750"/>
                  <a:pt x="206375" y="787400"/>
                </a:cubicBezTo>
                <a:cubicBezTo>
                  <a:pt x="205057" y="784324"/>
                  <a:pt x="204697" y="780868"/>
                  <a:pt x="203200" y="777875"/>
                </a:cubicBezTo>
                <a:cubicBezTo>
                  <a:pt x="199632" y="770739"/>
                  <a:pt x="193344" y="763841"/>
                  <a:pt x="187325" y="758825"/>
                </a:cubicBezTo>
                <a:cubicBezTo>
                  <a:pt x="184394" y="756382"/>
                  <a:pt x="180975" y="754592"/>
                  <a:pt x="177800" y="752475"/>
                </a:cubicBezTo>
                <a:cubicBezTo>
                  <a:pt x="140027" y="765066"/>
                  <a:pt x="173599" y="749859"/>
                  <a:pt x="149225" y="771525"/>
                </a:cubicBezTo>
                <a:cubicBezTo>
                  <a:pt x="143521" y="776595"/>
                  <a:pt x="130175" y="784225"/>
                  <a:pt x="130175" y="784225"/>
                </a:cubicBezTo>
                <a:cubicBezTo>
                  <a:pt x="118533" y="783167"/>
                  <a:pt x="106837" y="782595"/>
                  <a:pt x="95250" y="781050"/>
                </a:cubicBezTo>
                <a:cubicBezTo>
                  <a:pt x="85945" y="779809"/>
                  <a:pt x="81596" y="777149"/>
                  <a:pt x="73025" y="774700"/>
                </a:cubicBezTo>
                <a:cubicBezTo>
                  <a:pt x="45118" y="766727"/>
                  <a:pt x="73638" y="775963"/>
                  <a:pt x="50800" y="768350"/>
                </a:cubicBezTo>
                <a:cubicBezTo>
                  <a:pt x="45137" y="762687"/>
                  <a:pt x="35008" y="753456"/>
                  <a:pt x="31750" y="746125"/>
                </a:cubicBezTo>
                <a:cubicBezTo>
                  <a:pt x="29558" y="741194"/>
                  <a:pt x="29633" y="735542"/>
                  <a:pt x="28575" y="730250"/>
                </a:cubicBezTo>
                <a:cubicBezTo>
                  <a:pt x="34649" y="705955"/>
                  <a:pt x="34457" y="712316"/>
                  <a:pt x="28575" y="673100"/>
                </a:cubicBezTo>
                <a:cubicBezTo>
                  <a:pt x="25456" y="652305"/>
                  <a:pt x="26430" y="655452"/>
                  <a:pt x="12700" y="650875"/>
                </a:cubicBezTo>
                <a:cubicBezTo>
                  <a:pt x="-6393" y="622236"/>
                  <a:pt x="8866" y="648664"/>
                  <a:pt x="3175" y="574675"/>
                </a:cubicBezTo>
                <a:cubicBezTo>
                  <a:pt x="2761" y="569294"/>
                  <a:pt x="1058" y="564092"/>
                  <a:pt x="0" y="558800"/>
                </a:cubicBezTo>
                <a:cubicBezTo>
                  <a:pt x="1058" y="546100"/>
                  <a:pt x="1594" y="533346"/>
                  <a:pt x="3175" y="520700"/>
                </a:cubicBezTo>
                <a:cubicBezTo>
                  <a:pt x="3716" y="516370"/>
                  <a:pt x="2154" y="509199"/>
                  <a:pt x="6350" y="508000"/>
                </a:cubicBezTo>
                <a:cubicBezTo>
                  <a:pt x="8236" y="507461"/>
                  <a:pt x="38404" y="519264"/>
                  <a:pt x="41275" y="520700"/>
                </a:cubicBezTo>
                <a:cubicBezTo>
                  <a:pt x="44688" y="522407"/>
                  <a:pt x="47487" y="525157"/>
                  <a:pt x="50800" y="527050"/>
                </a:cubicBezTo>
                <a:cubicBezTo>
                  <a:pt x="61019" y="532889"/>
                  <a:pt x="70986" y="536859"/>
                  <a:pt x="82550" y="539750"/>
                </a:cubicBezTo>
                <a:cubicBezTo>
                  <a:pt x="86783" y="540808"/>
                  <a:pt x="90957" y="542144"/>
                  <a:pt x="95250" y="542925"/>
                </a:cubicBezTo>
                <a:cubicBezTo>
                  <a:pt x="102613" y="544264"/>
                  <a:pt x="110067" y="545042"/>
                  <a:pt x="117475" y="546100"/>
                </a:cubicBezTo>
                <a:cubicBezTo>
                  <a:pt x="125942" y="545042"/>
                  <a:pt x="135467" y="547158"/>
                  <a:pt x="142875" y="542925"/>
                </a:cubicBezTo>
                <a:cubicBezTo>
                  <a:pt x="145781" y="541265"/>
                  <a:pt x="141556" y="536185"/>
                  <a:pt x="139700" y="533400"/>
                </a:cubicBezTo>
                <a:cubicBezTo>
                  <a:pt x="137209" y="529664"/>
                  <a:pt x="133350" y="527050"/>
                  <a:pt x="130175" y="523875"/>
                </a:cubicBezTo>
                <a:cubicBezTo>
                  <a:pt x="122917" y="502102"/>
                  <a:pt x="131488" y="529126"/>
                  <a:pt x="123825" y="498475"/>
                </a:cubicBezTo>
                <a:cubicBezTo>
                  <a:pt x="123013" y="495228"/>
                  <a:pt x="121569" y="492168"/>
                  <a:pt x="120650" y="488950"/>
                </a:cubicBezTo>
                <a:cubicBezTo>
                  <a:pt x="119451" y="484754"/>
                  <a:pt x="118729" y="480430"/>
                  <a:pt x="117475" y="476250"/>
                </a:cubicBezTo>
                <a:cubicBezTo>
                  <a:pt x="113581" y="463271"/>
                  <a:pt x="112750" y="457245"/>
                  <a:pt x="104775" y="447675"/>
                </a:cubicBezTo>
                <a:cubicBezTo>
                  <a:pt x="101900" y="444226"/>
                  <a:pt x="98904" y="440760"/>
                  <a:pt x="95250" y="438150"/>
                </a:cubicBezTo>
                <a:cubicBezTo>
                  <a:pt x="91399" y="435399"/>
                  <a:pt x="86659" y="434148"/>
                  <a:pt x="82550" y="431800"/>
                </a:cubicBezTo>
                <a:cubicBezTo>
                  <a:pt x="79237" y="429907"/>
                  <a:pt x="76200" y="427567"/>
                  <a:pt x="73025" y="425450"/>
                </a:cubicBezTo>
                <a:lnTo>
                  <a:pt x="63500" y="396875"/>
                </a:lnTo>
                <a:cubicBezTo>
                  <a:pt x="62442" y="393700"/>
                  <a:pt x="61137" y="390597"/>
                  <a:pt x="60325" y="387350"/>
                </a:cubicBezTo>
                <a:lnTo>
                  <a:pt x="57150" y="374650"/>
                </a:lnTo>
                <a:cubicBezTo>
                  <a:pt x="58208" y="366183"/>
                  <a:pt x="58799" y="357645"/>
                  <a:pt x="60325" y="349250"/>
                </a:cubicBezTo>
                <a:cubicBezTo>
                  <a:pt x="60924" y="345957"/>
                  <a:pt x="60574" y="341350"/>
                  <a:pt x="63500" y="339725"/>
                </a:cubicBezTo>
                <a:cubicBezTo>
                  <a:pt x="71129" y="335487"/>
                  <a:pt x="80621" y="336135"/>
                  <a:pt x="88900" y="333375"/>
                </a:cubicBezTo>
                <a:cubicBezTo>
                  <a:pt x="105525" y="327833"/>
                  <a:pt x="95112" y="330673"/>
                  <a:pt x="120650" y="327025"/>
                </a:cubicBezTo>
                <a:cubicBezTo>
                  <a:pt x="130504" y="323740"/>
                  <a:pt x="133067" y="323385"/>
                  <a:pt x="142875" y="317500"/>
                </a:cubicBezTo>
                <a:cubicBezTo>
                  <a:pt x="149419" y="313573"/>
                  <a:pt x="156529" y="310196"/>
                  <a:pt x="161925" y="304800"/>
                </a:cubicBezTo>
                <a:lnTo>
                  <a:pt x="171450" y="295275"/>
                </a:lnTo>
                <a:cubicBezTo>
                  <a:pt x="172508" y="292100"/>
                  <a:pt x="173128" y="288743"/>
                  <a:pt x="174625" y="285750"/>
                </a:cubicBezTo>
                <a:cubicBezTo>
                  <a:pt x="176332" y="282337"/>
                  <a:pt x="179635" y="279798"/>
                  <a:pt x="180975" y="276225"/>
                </a:cubicBezTo>
                <a:cubicBezTo>
                  <a:pt x="182870" y="271172"/>
                  <a:pt x="182841" y="265585"/>
                  <a:pt x="184150" y="260350"/>
                </a:cubicBezTo>
                <a:cubicBezTo>
                  <a:pt x="187660" y="246311"/>
                  <a:pt x="184150" y="240771"/>
                  <a:pt x="180975" y="23495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3" name="그림 202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0296" y="2594508"/>
            <a:ext cx="212659" cy="182279"/>
          </a:xfrm>
          <a:prstGeom prst="rect">
            <a:avLst/>
          </a:prstGeom>
          <a:effectLst>
            <a:glow rad="63500">
              <a:srgbClr val="FF0000">
                <a:alpha val="85000"/>
              </a:srgbClr>
            </a:glow>
          </a:effectLst>
        </p:spPr>
      </p:pic>
      <p:pic>
        <p:nvPicPr>
          <p:cNvPr id="210" name="그림 209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15173" y="3992789"/>
            <a:ext cx="208845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211" name="그림 210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374" y="3992790"/>
            <a:ext cx="208845" cy="208846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759" y="4521755"/>
            <a:ext cx="210544" cy="213559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224" name="그림 22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591" y="4522564"/>
            <a:ext cx="211300" cy="206822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225" name="그림 224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73" y="5042396"/>
            <a:ext cx="206610" cy="208844"/>
          </a:xfrm>
          <a:prstGeom prst="rect">
            <a:avLst/>
          </a:prstGeom>
          <a:effectLst>
            <a:glow rad="38100">
              <a:srgbClr val="FFFF00">
                <a:alpha val="80000"/>
              </a:srgbClr>
            </a:glow>
          </a:effectLst>
        </p:spPr>
      </p:pic>
      <p:pic>
        <p:nvPicPr>
          <p:cNvPr id="226" name="그림 225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94835" y="5042395"/>
            <a:ext cx="211467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227" name="그림 226"/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807" y="5567476"/>
            <a:ext cx="206945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606" y="5567476"/>
            <a:ext cx="212131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grpSp>
        <p:nvGrpSpPr>
          <p:cNvPr id="6" name="그룹 5"/>
          <p:cNvGrpSpPr/>
          <p:nvPr/>
        </p:nvGrpSpPr>
        <p:grpSpPr>
          <a:xfrm>
            <a:off x="4558172" y="5417445"/>
            <a:ext cx="3384506" cy="1017531"/>
            <a:chOff x="4558172" y="5606911"/>
            <a:chExt cx="3384506" cy="1017531"/>
          </a:xfrm>
        </p:grpSpPr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4558172" y="5606911"/>
              <a:ext cx="3384506" cy="1017531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4A222E1B-B78D-4B93-8093-2F703E50EE35}"/>
                </a:ext>
              </a:extLst>
            </p:cNvPr>
            <p:cNvSpPr/>
            <p:nvPr/>
          </p:nvSpPr>
          <p:spPr>
            <a:xfrm>
              <a:off x="4567165" y="5931010"/>
              <a:ext cx="12656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/>
                <a:t>Reference</a:t>
              </a:r>
            </a:p>
          </p:txBody>
        </p:sp>
        <p:pic>
          <p:nvPicPr>
            <p:cNvPr id="219" name="그림 218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830514" y="5707449"/>
              <a:ext cx="366067" cy="366067"/>
            </a:xfrm>
            <a:prstGeom prst="rect">
              <a:avLst/>
            </a:prstGeom>
            <a:effectLst/>
          </p:spPr>
        </p:pic>
        <p:pic>
          <p:nvPicPr>
            <p:cNvPr id="220" name="그림 219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6294" y="5707449"/>
              <a:ext cx="366067" cy="366069"/>
            </a:xfrm>
            <a:prstGeom prst="rect">
              <a:avLst/>
            </a:prstGeom>
            <a:effectLst/>
          </p:spPr>
        </p:pic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019" y="5699188"/>
              <a:ext cx="369045" cy="374330"/>
            </a:xfrm>
            <a:prstGeom prst="rect">
              <a:avLst/>
            </a:prstGeom>
            <a:effectLst/>
          </p:spPr>
        </p:pic>
        <p:pic>
          <p:nvPicPr>
            <p:cNvPr id="222" name="그림 221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274" y="5705068"/>
              <a:ext cx="370370" cy="362521"/>
            </a:xfrm>
            <a:prstGeom prst="rect">
              <a:avLst/>
            </a:prstGeom>
            <a:effectLst/>
          </p:spPr>
        </p:pic>
        <p:pic>
          <p:nvPicPr>
            <p:cNvPr id="223" name="그림 222"/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4856" y="6175361"/>
              <a:ext cx="362150" cy="366066"/>
            </a:xfrm>
            <a:prstGeom prst="rect">
              <a:avLst/>
            </a:prstGeom>
            <a:effectLst/>
          </p:spPr>
        </p:pic>
        <p:pic>
          <p:nvPicPr>
            <p:cNvPr id="229" name="그림 228"/>
            <p:cNvPicPr>
              <a:picLocks noChangeAspect="1"/>
            </p:cNvPicPr>
            <p:nvPr/>
          </p:nvPicPr>
          <p:blipFill>
            <a:blip r:embed="rId3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47095" y="6175360"/>
              <a:ext cx="370663" cy="366067"/>
            </a:xfrm>
            <a:prstGeom prst="rect">
              <a:avLst/>
            </a:prstGeom>
            <a:effectLst/>
          </p:spPr>
        </p:pic>
        <p:pic>
          <p:nvPicPr>
            <p:cNvPr id="230" name="그림 229"/>
            <p:cNvPicPr>
              <a:picLocks noChangeAspect="1"/>
            </p:cNvPicPr>
            <p:nvPr/>
          </p:nvPicPr>
          <p:blipFill>
            <a:blip r:embed="rId3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487" y="6173668"/>
              <a:ext cx="362737" cy="367759"/>
            </a:xfrm>
            <a:prstGeom prst="rect">
              <a:avLst/>
            </a:prstGeom>
            <a:effectLst/>
          </p:spPr>
        </p:pic>
        <p:pic>
          <p:nvPicPr>
            <p:cNvPr id="231" name="그림 230"/>
            <p:cNvPicPr>
              <a:picLocks noChangeAspect="1"/>
            </p:cNvPicPr>
            <p:nvPr/>
          </p:nvPicPr>
          <p:blipFill>
            <a:blip r:embed="rId3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9864" y="6173668"/>
              <a:ext cx="371827" cy="367759"/>
            </a:xfrm>
            <a:prstGeom prst="rect">
              <a:avLst/>
            </a:prstGeom>
            <a:effectLst/>
          </p:spPr>
        </p:pic>
      </p:grpSp>
      <p:sp>
        <p:nvSpPr>
          <p:cNvPr id="116" name="타원 115">
            <a:extLst>
              <a:ext uri="{FF2B5EF4-FFF2-40B4-BE49-F238E27FC236}">
                <a16:creationId xmlns:a16="http://schemas.microsoft.com/office/drawing/2014/main" id="{99AF77A1-FE6F-4959-9EFC-2CE12F11F182}"/>
              </a:ext>
            </a:extLst>
          </p:cNvPr>
          <p:cNvSpPr/>
          <p:nvPr/>
        </p:nvSpPr>
        <p:spPr>
          <a:xfrm>
            <a:off x="2768600" y="343847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453040" y="392214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37250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271672-EEF9-4E00-97E3-F7F7A388208E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BBC03-6C40-4E92-9617-CE7D483F1D82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1-2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47B213E-B145-4C8E-A899-A11B081B1C75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03" y="1446194"/>
            <a:ext cx="2822185" cy="5434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65" y="1493282"/>
            <a:ext cx="732011" cy="4521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203195" y="1713209"/>
            <a:ext cx="15051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기대보상 </a:t>
            </a:r>
            <a:r>
              <a:rPr lang="en-US" altLang="ko-KR" sz="700" b="1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쌍절극</a:t>
            </a:r>
            <a:r>
              <a:rPr lang="en-US" altLang="ko-KR" sz="700" b="1" dirty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칠성검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499" y="1530425"/>
            <a:ext cx="588400" cy="1994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238338" y="1518447"/>
            <a:ext cx="5850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+mj-ea"/>
                <a:ea typeface="+mj-ea"/>
              </a:rPr>
              <a:t>연주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7381048" y="1559058"/>
            <a:ext cx="55613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12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616C802-36A7-4861-8ACA-8A2EBA576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826" y="1535201"/>
            <a:ext cx="387091" cy="39474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65979" y="1556269"/>
            <a:ext cx="275808" cy="275808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cxnSp>
        <p:nvCxnSpPr>
          <p:cNvPr id="17" name="연결선: 꺾임 278">
            <a:extLst>
              <a:ext uri="{FF2B5EF4-FFF2-40B4-BE49-F238E27FC236}">
                <a16:creationId xmlns:a16="http://schemas.microsoft.com/office/drawing/2014/main" id="{BC01C99F-36BE-4F86-A523-45AC9E197EA2}"/>
              </a:ext>
            </a:extLst>
          </p:cNvPr>
          <p:cNvCxnSpPr>
            <a:cxnSpLocks/>
            <a:stCxn id="32" idx="2"/>
            <a:endCxn id="18" idx="0"/>
          </p:cNvCxnSpPr>
          <p:nvPr/>
        </p:nvCxnSpPr>
        <p:spPr>
          <a:xfrm rot="5400000">
            <a:off x="6516188" y="1663195"/>
            <a:ext cx="923891" cy="143978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14D5B8-2A22-466E-B7C6-9967479CCB11}"/>
              </a:ext>
            </a:extLst>
          </p:cNvPr>
          <p:cNvSpPr/>
          <p:nvPr/>
        </p:nvSpPr>
        <p:spPr>
          <a:xfrm>
            <a:off x="4686002" y="2845034"/>
            <a:ext cx="3144475" cy="25035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4623491" y="274987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4746569" y="2875859"/>
            <a:ext cx="2967459" cy="2453990"/>
            <a:chOff x="4746569" y="2875859"/>
            <a:chExt cx="2967459" cy="245399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F065F77-106D-4376-B662-D62527B8C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569" y="3090258"/>
              <a:ext cx="2967459" cy="223959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063331" y="3619530"/>
              <a:ext cx="237917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b="1" dirty="0">
                  <a:solidFill>
                    <a:schemeClr val="bg1"/>
                  </a:solidFill>
                </a:rPr>
                <a:t>연주로 수색을 하시겠습니까</a:t>
              </a:r>
              <a:r>
                <a:rPr lang="en-US" altLang="ko-KR" sz="1300" b="1" dirty="0">
                  <a:solidFill>
                    <a:schemeClr val="bg1"/>
                  </a:solidFill>
                </a:rPr>
                <a:t>?</a:t>
              </a:r>
              <a:endParaRPr lang="ko-KR" altLang="en-US" sz="1300" b="1" dirty="0">
                <a:solidFill>
                  <a:schemeClr val="bg1"/>
                </a:solidFill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0287B6E-9234-4CDE-88F9-05891408B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323" y="2875859"/>
              <a:ext cx="1715119" cy="62887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73EEEC-13A5-46DC-BB3F-EF4DC7A596D3}"/>
                </a:ext>
              </a:extLst>
            </p:cNvPr>
            <p:cNvSpPr txBox="1"/>
            <p:nvPr/>
          </p:nvSpPr>
          <p:spPr>
            <a:xfrm>
              <a:off x="5971270" y="300517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알림</a:t>
              </a:r>
            </a:p>
          </p:txBody>
        </p:sp>
        <p:sp>
          <p:nvSpPr>
            <p:cNvPr id="25" name="사각형: 둥근 모서리 69">
              <a:extLst>
                <a:ext uri="{FF2B5EF4-FFF2-40B4-BE49-F238E27FC236}">
                  <a16:creationId xmlns:a16="http://schemas.microsoft.com/office/drawing/2014/main" id="{6072A029-9362-4EEF-B962-7C8983425F15}"/>
                </a:ext>
              </a:extLst>
            </p:cNvPr>
            <p:cNvSpPr/>
            <p:nvPr/>
          </p:nvSpPr>
          <p:spPr>
            <a:xfrm>
              <a:off x="6542926" y="4678967"/>
              <a:ext cx="805818" cy="352089"/>
            </a:xfrm>
            <a:prstGeom prst="round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아니오</a:t>
              </a:r>
            </a:p>
          </p:txBody>
        </p:sp>
        <p:sp>
          <p:nvSpPr>
            <p:cNvPr id="26" name="사각형: 둥근 모서리 70">
              <a:extLst>
                <a:ext uri="{FF2B5EF4-FFF2-40B4-BE49-F238E27FC236}">
                  <a16:creationId xmlns:a16="http://schemas.microsoft.com/office/drawing/2014/main" id="{B4C419C5-3550-4CAE-8ECF-E5EB3DD97240}"/>
                </a:ext>
              </a:extLst>
            </p:cNvPr>
            <p:cNvSpPr/>
            <p:nvPr/>
          </p:nvSpPr>
          <p:spPr>
            <a:xfrm>
              <a:off x="5115531" y="4678967"/>
              <a:ext cx="805818" cy="352089"/>
            </a:xfrm>
            <a:prstGeom prst="roundRect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예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492936" y="4000983"/>
              <a:ext cx="151996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rgbClr val="85FF29"/>
                  </a:solidFill>
                </a:rPr>
                <a:t>기대 보상 </a:t>
              </a:r>
              <a:r>
                <a:rPr lang="en-US" altLang="ko-KR" sz="900" b="1" dirty="0">
                  <a:solidFill>
                    <a:srgbClr val="85FF29"/>
                  </a:solidFill>
                </a:rPr>
                <a:t>: </a:t>
              </a:r>
              <a:r>
                <a:rPr lang="ko-KR" altLang="en-US" sz="900" b="1" dirty="0">
                  <a:solidFill>
                    <a:srgbClr val="85FF29"/>
                  </a:solidFill>
                </a:rPr>
                <a:t>쌍절극</a:t>
              </a:r>
              <a:r>
                <a:rPr lang="en-US" altLang="ko-KR" sz="900" b="1" dirty="0">
                  <a:solidFill>
                    <a:srgbClr val="85FF29"/>
                  </a:solidFill>
                </a:rPr>
                <a:t>,</a:t>
              </a:r>
              <a:r>
                <a:rPr lang="ko-KR" altLang="en-US" sz="900" b="1" dirty="0">
                  <a:solidFill>
                    <a:srgbClr val="85FF29"/>
                  </a:solidFill>
                </a:rPr>
                <a:t>칠성검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665263" y="4318645"/>
              <a:ext cx="1175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</a:rPr>
                <a:t>남은 입장 횟수 </a:t>
              </a:r>
              <a:r>
                <a:rPr lang="en-US" altLang="ko-KR" sz="900" b="1" dirty="0">
                  <a:solidFill>
                    <a:schemeClr val="bg1"/>
                  </a:solidFill>
                </a:rPr>
                <a:t>: 7 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F338B17-4196-4567-8067-F98AD8E12ACD}"/>
              </a:ext>
            </a:extLst>
          </p:cNvPr>
          <p:cNvSpPr/>
          <p:nvPr/>
        </p:nvSpPr>
        <p:spPr>
          <a:xfrm>
            <a:off x="4497803" y="1437390"/>
            <a:ext cx="664201" cy="54340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A8F25C-267B-4950-82A5-B6265EC186B6}"/>
              </a:ext>
            </a:extLst>
          </p:cNvPr>
          <p:cNvSpPr/>
          <p:nvPr/>
        </p:nvSpPr>
        <p:spPr>
          <a:xfrm>
            <a:off x="5262518" y="1490209"/>
            <a:ext cx="2002256" cy="4076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4344841" y="12424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9A8F25C-267B-4950-82A5-B6265EC186B6}"/>
              </a:ext>
            </a:extLst>
          </p:cNvPr>
          <p:cNvSpPr/>
          <p:nvPr/>
        </p:nvSpPr>
        <p:spPr>
          <a:xfrm>
            <a:off x="7338805" y="1486911"/>
            <a:ext cx="718442" cy="43423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5153832" y="12376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7584066" y="121114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pic>
        <p:nvPicPr>
          <p:cNvPr id="35" name="그림 34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98" y="1556269"/>
            <a:ext cx="275808" cy="275809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grpSp>
        <p:nvGrpSpPr>
          <p:cNvPr id="36" name="그룹 35"/>
          <p:cNvGrpSpPr/>
          <p:nvPr/>
        </p:nvGrpSpPr>
        <p:grpSpPr>
          <a:xfrm>
            <a:off x="169218" y="1220184"/>
            <a:ext cx="3033734" cy="5215208"/>
            <a:chOff x="758863" y="1220184"/>
            <a:chExt cx="3033734" cy="5215208"/>
          </a:xfrm>
        </p:grpSpPr>
        <p:pic>
          <p:nvPicPr>
            <p:cNvPr id="37" name="그림 36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0E98ACA9-929E-4100-8AB3-2601637A0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1220184"/>
              <a:ext cx="3023908" cy="242135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863" y="3552913"/>
              <a:ext cx="3030361" cy="288247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11" y="3641536"/>
              <a:ext cx="2957255" cy="2344114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6015358"/>
              <a:ext cx="3023908" cy="420034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51101745-BD12-47A4-83DA-8F9F148D3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10111" y="2594508"/>
              <a:ext cx="212659" cy="182279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7204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844647" y="1375484"/>
              <a:ext cx="890570" cy="241943"/>
              <a:chOff x="3899404" y="2685542"/>
              <a:chExt cx="890570" cy="241943"/>
            </a:xfrm>
          </p:grpSpPr>
          <p:pic>
            <p:nvPicPr>
              <p:cNvPr id="82" name="그림 81"/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570415" y="1377209"/>
              <a:ext cx="617518" cy="238493"/>
              <a:chOff x="3902158" y="2957475"/>
              <a:chExt cx="617518" cy="238493"/>
            </a:xfrm>
          </p:grpSpPr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674" y="1386885"/>
              <a:ext cx="561776" cy="22248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458231" y="1381039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47" name="그림 46" descr="방이(가) 표시된 사진&#10;&#10;자동 생성된 설명">
              <a:extLst>
                <a:ext uri="{FF2B5EF4-FFF2-40B4-BE49-F238E27FC236}">
                  <a16:creationId xmlns:a16="http://schemas.microsoft.com/office/drawing/2014/main" id="{D8CA9201-7276-4920-9BA0-A1DA82255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3389861"/>
              <a:ext cx="3027281" cy="482274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975" y="3569583"/>
              <a:ext cx="488969" cy="21572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3064869" y="3557887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7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3899495"/>
              <a:ext cx="2178752" cy="419512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3935847"/>
              <a:ext cx="595115" cy="3491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09106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  <a:latin typeface="+mj-ea"/>
                  <a:ea typeface="+mj-ea"/>
                </a:rPr>
                <a:t>조조가 점령한 땅 입니다</a:t>
              </a:r>
              <a:r>
                <a:rPr lang="en-US" altLang="ko-KR" sz="600" b="1" dirty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3964522"/>
              <a:ext cx="454250" cy="153983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3949953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  <a:latin typeface="+mj-ea"/>
                  <a:ea typeface="+mj-ea"/>
                </a:rPr>
                <a:t>연주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3998068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421457"/>
              <a:ext cx="2178752" cy="419512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4457809"/>
              <a:ext cx="588636" cy="349100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4490200"/>
              <a:ext cx="454250" cy="153983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475631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  <a:latin typeface="+mj-ea"/>
                  <a:ea typeface="+mj-ea"/>
                </a:rPr>
                <a:t>익주</a:t>
              </a: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943419"/>
              <a:ext cx="2178752" cy="419512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4979771"/>
              <a:ext cx="584999" cy="349100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008362"/>
              <a:ext cx="454250" cy="153983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993793"/>
              <a:ext cx="51649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  <a:latin typeface="+mj-ea"/>
                  <a:ea typeface="+mj-ea"/>
                </a:rPr>
                <a:t>유주</a:t>
              </a: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5465380"/>
              <a:ext cx="2178752" cy="419512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380" y="5501732"/>
              <a:ext cx="584999" cy="349100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533363"/>
              <a:ext cx="454250" cy="153983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5518794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  <a:latin typeface="+mj-ea"/>
                  <a:ea typeface="+mj-ea"/>
                </a:rPr>
                <a:t>사주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62083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  <a:latin typeface="+mj-ea"/>
                  <a:ea typeface="+mj-ea"/>
                </a:rPr>
                <a:t>유언이 점령한 땅 입니다</a:t>
              </a:r>
              <a:r>
                <a:rPr lang="en-US" altLang="ko-KR" sz="600" b="1" dirty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144205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  <a:latin typeface="+mj-ea"/>
                  <a:ea typeface="+mj-ea"/>
                </a:rPr>
                <a:t>공손찬이 점령한 땅 입니다</a:t>
              </a:r>
              <a:r>
                <a:rPr lang="en-US" altLang="ko-KR" sz="600" b="1" dirty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672865"/>
              <a:ext cx="126032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  <a:latin typeface="+mj-ea"/>
                  <a:ea typeface="+mj-ea"/>
                </a:rPr>
                <a:t>동탁이 점령한 땅 입니다</a:t>
              </a:r>
              <a:r>
                <a:rPr lang="en-US" altLang="ko-KR" sz="600" b="1" dirty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113" y="6015357"/>
              <a:ext cx="605335" cy="419619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6" cstate="hq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422" y="6083084"/>
              <a:ext cx="344094" cy="320789"/>
            </a:xfrm>
            <a:prstGeom prst="rect">
              <a:avLst/>
            </a:prstGeom>
          </p:spPr>
        </p:pic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67" t="20367" r="32902" b="39922"/>
            <a:stretch/>
          </p:blipFill>
          <p:spPr>
            <a:xfrm>
              <a:off x="963060" y="5516562"/>
              <a:ext cx="383928" cy="321887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4526269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5042944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5569314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777F6DB4-21ED-4136-B383-1830CE2AB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202" y="4989170"/>
              <a:ext cx="327367" cy="315277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B41713D1-B5CB-490C-9660-BE313760D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22" y="4472641"/>
              <a:ext cx="332846" cy="317144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F616C802-36A7-4861-8ACA-8A2EBA576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412" y="3968209"/>
              <a:ext cx="332525" cy="304746"/>
            </a:xfrm>
            <a:prstGeom prst="rect">
              <a:avLst/>
            </a:prstGeom>
          </p:spPr>
        </p:pic>
      </p:grpSp>
      <p:pic>
        <p:nvPicPr>
          <p:cNvPr id="84" name="그림 83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16573" y="3992789"/>
            <a:ext cx="208845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85" name="그림 84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74" y="3992790"/>
            <a:ext cx="208845" cy="208846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59" y="4521755"/>
            <a:ext cx="210544" cy="213559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91" y="4522564"/>
            <a:ext cx="211300" cy="206822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73" y="5042396"/>
            <a:ext cx="206610" cy="208844"/>
          </a:xfrm>
          <a:prstGeom prst="rect">
            <a:avLst/>
          </a:prstGeom>
          <a:effectLst>
            <a:glow rad="38100">
              <a:srgbClr val="FFFF00">
                <a:alpha val="80000"/>
              </a:srgbClr>
            </a:glow>
          </a:effectLst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6235" y="5042395"/>
            <a:ext cx="211467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207" y="5567476"/>
            <a:ext cx="206945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006" y="5567476"/>
            <a:ext cx="212131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grpSp>
        <p:nvGrpSpPr>
          <p:cNvPr id="92" name="그룹 91"/>
          <p:cNvGrpSpPr/>
          <p:nvPr/>
        </p:nvGrpSpPr>
        <p:grpSpPr>
          <a:xfrm>
            <a:off x="178761" y="1220184"/>
            <a:ext cx="3023305" cy="5214792"/>
            <a:chOff x="168643" y="1220184"/>
            <a:chExt cx="3023305" cy="5214792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5667DBE-397C-496A-B6A5-F8BB20789B0B}"/>
                </a:ext>
              </a:extLst>
            </p:cNvPr>
            <p:cNvSpPr/>
            <p:nvPr/>
          </p:nvSpPr>
          <p:spPr>
            <a:xfrm>
              <a:off x="168643" y="1220184"/>
              <a:ext cx="3023305" cy="521479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338E421-869D-467B-B025-2FB61568D722}"/>
                </a:ext>
              </a:extLst>
            </p:cNvPr>
            <p:cNvSpPr txBox="1"/>
            <p:nvPr/>
          </p:nvSpPr>
          <p:spPr>
            <a:xfrm>
              <a:off x="385280" y="1816784"/>
              <a:ext cx="2646878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보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상</a:t>
              </a:r>
              <a:endPara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획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득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E867624D-27D5-4FA2-AE22-199D7F6C15AF}"/>
                </a:ext>
              </a:extLst>
            </p:cNvPr>
            <p:cNvSpPr/>
            <p:nvPr/>
          </p:nvSpPr>
          <p:spPr>
            <a:xfrm>
              <a:off x="348135" y="1502575"/>
              <a:ext cx="2646878" cy="449224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39401834-808B-4833-A475-9503C97C5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53" y="2983989"/>
              <a:ext cx="1479124" cy="1206653"/>
            </a:xfrm>
            <a:prstGeom prst="rect">
              <a:avLst/>
            </a:prstGeom>
            <a:effectLst/>
          </p:spPr>
        </p:pic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40952D04-740D-4DBF-A771-AA16AB74B06F}"/>
                </a:ext>
              </a:extLst>
            </p:cNvPr>
            <p:cNvSpPr/>
            <p:nvPr/>
          </p:nvSpPr>
          <p:spPr>
            <a:xfrm>
              <a:off x="286279" y="1414836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/>
                <a:t>5</a:t>
              </a:r>
              <a:endParaRPr lang="ko-KR" altLang="en-US" sz="11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E0FCAC1-054F-4011-A723-2EFC2A8E010D}"/>
                </a:ext>
              </a:extLst>
            </p:cNvPr>
            <p:cNvSpPr txBox="1"/>
            <p:nvPr/>
          </p:nvSpPr>
          <p:spPr>
            <a:xfrm>
              <a:off x="1121912" y="5581433"/>
              <a:ext cx="1130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2">
                      <a:lumMod val="75000"/>
                    </a:schemeClr>
                  </a:solidFill>
                </a:rPr>
                <a:t>보물 상자 터치</a:t>
              </a:r>
            </a:p>
          </p:txBody>
        </p:sp>
      </p:grpSp>
      <p:sp>
        <p:nvSpPr>
          <p:cNvPr id="99" name="직사각형 98"/>
          <p:cNvSpPr/>
          <p:nvPr/>
        </p:nvSpPr>
        <p:spPr>
          <a:xfrm>
            <a:off x="8649030" y="831502"/>
            <a:ext cx="3538128" cy="3916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수색 지역 썸네일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/>
              <a:t>대표 인물의 썸네일 삽입</a:t>
            </a:r>
            <a:endParaRPr lang="en-US" altLang="ko-KR" sz="1100" b="1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수색 지역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보상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수색 지역 이름</a:t>
            </a:r>
            <a:r>
              <a:rPr lang="en-US" altLang="ko-KR" sz="1100" dirty="0"/>
              <a:t>, </a:t>
            </a:r>
            <a:r>
              <a:rPr lang="ko-KR" altLang="en-US" sz="1100" dirty="0"/>
              <a:t>기대 보상 표기</a:t>
            </a:r>
            <a:endParaRPr lang="en-US" altLang="ko-KR" sz="1100" dirty="0"/>
          </a:p>
          <a:p>
            <a:r>
              <a:rPr lang="ko-KR" altLang="en-US" sz="1100" b="1" u="sng" dirty="0"/>
              <a:t>획득 가능한 보물 썸네일 표시</a:t>
            </a:r>
            <a:endParaRPr lang="en-US" altLang="ko-KR" sz="1100" b="1" dirty="0"/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좌측에서부터 영어 순서대로 정렬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수색 버튼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버튼 터치 시 눌린 효과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4) </a:t>
            </a:r>
            <a:r>
              <a:rPr lang="ko-KR" altLang="en-US" sz="1200" b="1" dirty="0">
                <a:solidFill>
                  <a:srgbClr val="FF0000"/>
                </a:solidFill>
              </a:rPr>
              <a:t>확인 창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100" dirty="0"/>
              <a:t>3) </a:t>
            </a:r>
            <a:r>
              <a:rPr lang="ko-KR" altLang="en-US" sz="1100" dirty="0"/>
              <a:t>버튼 터치 시 팝업 표시 </a:t>
            </a:r>
            <a:r>
              <a:rPr lang="en-US" altLang="ko-KR" sz="1100" dirty="0"/>
              <a:t>(</a:t>
            </a:r>
            <a:r>
              <a:rPr lang="ko-KR" altLang="en-US" sz="1100" b="1" dirty="0"/>
              <a:t>중앙바에서 살짝 상단으로 올라가는 애니메이션 연출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수색하는 지방의 위치 재확인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기대 보상 표기 </a:t>
            </a:r>
            <a:r>
              <a:rPr lang="en-US" altLang="ko-KR" sz="1100" dirty="0"/>
              <a:t>(</a:t>
            </a:r>
            <a:r>
              <a:rPr lang="ko-KR" altLang="en-US" sz="1100" b="1" dirty="0"/>
              <a:t>텍스트 컬러 변경</a:t>
            </a:r>
            <a:r>
              <a:rPr lang="en-US" altLang="ko-KR" sz="1100" b="1" dirty="0"/>
              <a:t>)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일일 입장 제한 횟수 표기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남은 입장 횟수가 </a:t>
            </a:r>
            <a:r>
              <a:rPr lang="en-US" altLang="ko-KR" sz="1100" b="1" dirty="0"/>
              <a:t>0</a:t>
            </a:r>
            <a:r>
              <a:rPr lang="ko-KR" altLang="en-US" sz="1100" b="1" dirty="0"/>
              <a:t>일시 텍스트 컬러 변경</a:t>
            </a:r>
            <a:endParaRPr lang="en-US" altLang="ko-KR" sz="1100" b="1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100" b="1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5) </a:t>
            </a:r>
            <a:r>
              <a:rPr lang="ko-KR" altLang="en-US" sz="1200" b="1" dirty="0">
                <a:solidFill>
                  <a:srgbClr val="FF0000"/>
                </a:solidFill>
              </a:rPr>
              <a:t>보상 창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100" b="1" dirty="0"/>
              <a:t>4)</a:t>
            </a:r>
            <a:r>
              <a:rPr lang="ko-KR" altLang="en-US" sz="1100" dirty="0"/>
              <a:t>에서 </a:t>
            </a:r>
            <a:r>
              <a:rPr lang="ko-KR" altLang="en-US" sz="1100" b="1" dirty="0"/>
              <a:t>예 </a:t>
            </a:r>
            <a:r>
              <a:rPr lang="ko-KR" altLang="en-US" sz="1100" dirty="0"/>
              <a:t>를</a:t>
            </a:r>
            <a:r>
              <a:rPr lang="ko-KR" altLang="en-US" sz="1100" b="1" dirty="0"/>
              <a:t> 터치</a:t>
            </a:r>
            <a:r>
              <a:rPr lang="ko-KR" altLang="en-US" sz="1100" dirty="0"/>
              <a:t>할 시 표시되는 팝업</a:t>
            </a:r>
            <a:endParaRPr lang="en-US" altLang="ko-KR" sz="1100" dirty="0"/>
          </a:p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0.5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초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fade in 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검정색 바탕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투명도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20%)</a:t>
            </a:r>
          </a:p>
        </p:txBody>
      </p:sp>
    </p:spTree>
    <p:extLst>
      <p:ext uri="{BB962C8B-B14F-4D97-AF65-F5344CB8AC3E}">
        <p14:creationId xmlns:p14="http://schemas.microsoft.com/office/powerpoint/2010/main" val="3745229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59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5750"/>
            <a:ext cx="3548332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보물 발견 시 화면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1. </a:t>
            </a:r>
            <a:r>
              <a:rPr lang="ko-KR" altLang="en-US" sz="1200" dirty="0"/>
              <a:t>보물 상자 터치 시 상자가 흔들림</a:t>
            </a:r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상자 주변에 빛 줄기가 새어 나옴</a:t>
            </a:r>
            <a:endParaRPr lang="en-US" altLang="ko-KR" sz="1200" dirty="0"/>
          </a:p>
          <a:p>
            <a:r>
              <a:rPr lang="en-US" altLang="ko-KR" sz="1200" dirty="0"/>
              <a:t>3. </a:t>
            </a:r>
            <a:r>
              <a:rPr lang="ko-KR" altLang="en-US" sz="1200" dirty="0"/>
              <a:t>보물 상자가 열린 이미지 출력</a:t>
            </a:r>
            <a:endParaRPr lang="en-US" altLang="ko-KR" sz="1200" dirty="0"/>
          </a:p>
          <a:p>
            <a:r>
              <a:rPr lang="en-US" altLang="ko-KR" sz="1200" dirty="0"/>
              <a:t>4. 1</a:t>
            </a:r>
            <a:r>
              <a:rPr lang="ko-KR" altLang="en-US" sz="1200" dirty="0"/>
              <a:t>초 후 화면이 번쩍 빛남</a:t>
            </a:r>
            <a:endParaRPr lang="en-US" altLang="ko-KR" sz="1200" dirty="0"/>
          </a:p>
          <a:p>
            <a:r>
              <a:rPr lang="en-US" altLang="ko-KR" sz="1200" dirty="0"/>
              <a:t>5. </a:t>
            </a:r>
            <a:r>
              <a:rPr lang="ko-KR" altLang="en-US" sz="1200" dirty="0"/>
              <a:t>보상화면으로 넘어감</a:t>
            </a:r>
            <a:endParaRPr lang="en-US" altLang="ko-KR" sz="1200" b="1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보물 클릭 후 결과 창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밝게 빛나던 화면이 점점 돌아옴 </a:t>
            </a:r>
            <a:r>
              <a:rPr lang="en-US" altLang="ko-KR" sz="1200" dirty="0"/>
              <a:t>(fade out)</a:t>
            </a:r>
          </a:p>
          <a:p>
            <a:endParaRPr lang="en-US" altLang="ko-KR" sz="1200" dirty="0"/>
          </a:p>
          <a:p>
            <a:r>
              <a:rPr lang="ko-KR" altLang="en-US" sz="1200" dirty="0"/>
              <a:t>획득 성공 </a:t>
            </a:r>
            <a:r>
              <a:rPr lang="en-US" altLang="ko-KR" sz="1200" dirty="0"/>
              <a:t>– </a:t>
            </a:r>
            <a:r>
              <a:rPr lang="ko-KR" altLang="en-US" sz="1200" dirty="0"/>
              <a:t>획득한 보물 이미지 표시</a:t>
            </a:r>
            <a:r>
              <a:rPr lang="en-US" altLang="ko-KR" sz="1200" dirty="0"/>
              <a:t>, </a:t>
            </a:r>
            <a:r>
              <a:rPr lang="ko-KR" altLang="en-US" sz="1200" dirty="0"/>
              <a:t>보물 획득 표시</a:t>
            </a:r>
            <a:r>
              <a:rPr lang="en-US" altLang="ko-KR" sz="1200" dirty="0"/>
              <a:t>,</a:t>
            </a:r>
            <a:r>
              <a:rPr lang="ko-KR" altLang="en-US" sz="1200" dirty="0"/>
              <a:t> 테두리 표시</a:t>
            </a:r>
            <a:r>
              <a:rPr lang="en-US" altLang="ko-KR" sz="1200" dirty="0"/>
              <a:t> </a:t>
            </a:r>
          </a:p>
          <a:p>
            <a:r>
              <a:rPr lang="ko-KR" altLang="en-US" sz="1200" dirty="0"/>
              <a:t>획득 실패 </a:t>
            </a:r>
            <a:r>
              <a:rPr lang="en-US" altLang="ko-KR" sz="1200" dirty="0"/>
              <a:t>– sad_face </a:t>
            </a:r>
            <a:r>
              <a:rPr lang="ko-KR" altLang="en-US" sz="1200" dirty="0"/>
              <a:t>이미지 표시</a:t>
            </a:r>
            <a:r>
              <a:rPr lang="en-US" altLang="ko-KR" sz="1200" dirty="0"/>
              <a:t>, </a:t>
            </a:r>
            <a:r>
              <a:rPr lang="ko-KR" altLang="en-US" sz="1200" dirty="0"/>
              <a:t>일정 지식 지급</a:t>
            </a:r>
            <a:r>
              <a:rPr lang="en-US" altLang="ko-KR" sz="1200" dirty="0"/>
              <a:t>, </a:t>
            </a:r>
            <a:r>
              <a:rPr lang="ko-KR" altLang="en-US" sz="1200" dirty="0"/>
              <a:t>테두리 표시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50" dirty="0"/>
              <a:t>[</a:t>
            </a:r>
            <a:r>
              <a:rPr lang="ko-KR" altLang="en-US" sz="1050" dirty="0"/>
              <a:t>참조</a:t>
            </a:r>
            <a:r>
              <a:rPr lang="en-US" altLang="ko-KR" sz="1050" dirty="0"/>
              <a:t>]</a:t>
            </a:r>
          </a:p>
          <a:p>
            <a:r>
              <a:rPr lang="ko-KR" altLang="en-US" sz="1050" dirty="0"/>
              <a:t>스페셜보물을 최대치까지 획득한 경우</a:t>
            </a:r>
            <a:endParaRPr lang="en-US" altLang="ko-KR" sz="1050" dirty="0"/>
          </a:p>
          <a:p>
            <a:r>
              <a:rPr lang="ko-KR" altLang="en-US" sz="1050" dirty="0"/>
              <a:t>받는 보상 </a:t>
            </a:r>
            <a:r>
              <a:rPr lang="en-US" altLang="ko-KR" sz="1050" dirty="0"/>
              <a:t>: </a:t>
            </a:r>
            <a:r>
              <a:rPr lang="ko-KR" altLang="en-US" sz="1050" dirty="0"/>
              <a:t>지식 </a:t>
            </a:r>
            <a:r>
              <a:rPr lang="en-US" altLang="ko-KR" sz="1050" dirty="0"/>
              <a:t>300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E622452-B7A6-4EA3-80C0-A7A579FFDF78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67E3132-1741-4114-BD78-65129723A217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1-3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1F366DE-1DB0-432F-8682-2609C4096B50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9262A6A-916B-472B-92B6-FF3FEFC05D0F}"/>
              </a:ext>
            </a:extLst>
          </p:cNvPr>
          <p:cNvSpPr/>
          <p:nvPr/>
        </p:nvSpPr>
        <p:spPr>
          <a:xfrm>
            <a:off x="3737481" y="2550568"/>
            <a:ext cx="4593039" cy="38536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F7D6CC13-0E6C-4B45-AFAC-A13786B70183}"/>
              </a:ext>
            </a:extLst>
          </p:cNvPr>
          <p:cNvSpPr/>
          <p:nvPr/>
        </p:nvSpPr>
        <p:spPr>
          <a:xfrm>
            <a:off x="3664743" y="244856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3845651" y="1416564"/>
            <a:ext cx="13660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연주로 수색을 하시겠습니까</a:t>
            </a:r>
            <a:r>
              <a:rPr lang="en-US" altLang="ko-KR" sz="700" b="1" dirty="0">
                <a:solidFill>
                  <a:schemeClr val="bg1"/>
                </a:solidFill>
              </a:rPr>
              <a:t>?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054342" y="2880426"/>
            <a:ext cx="1791105" cy="3162268"/>
            <a:chOff x="3867250" y="2880426"/>
            <a:chExt cx="1791105" cy="3162268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4D18354-1E72-49FD-8A3C-A2AF1381A792}"/>
                </a:ext>
              </a:extLst>
            </p:cNvPr>
            <p:cNvSpPr/>
            <p:nvPr/>
          </p:nvSpPr>
          <p:spPr>
            <a:xfrm>
              <a:off x="3867250" y="2880426"/>
              <a:ext cx="1791105" cy="3162268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BA657498-D441-47EC-B406-D520308C7C77}"/>
                </a:ext>
              </a:extLst>
            </p:cNvPr>
            <p:cNvSpPr/>
            <p:nvPr/>
          </p:nvSpPr>
          <p:spPr>
            <a:xfrm>
              <a:off x="3981858" y="3170179"/>
              <a:ext cx="1564578" cy="26553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4049830" y="5309738"/>
              <a:ext cx="139178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아무 화면 터치 시 돌아갑니다</a:t>
              </a:r>
              <a:r>
                <a:rPr lang="en-US" altLang="ko-KR" sz="1100" b="1" dirty="0">
                  <a:solidFill>
                    <a:schemeClr val="accent3">
                      <a:lumMod val="75000"/>
                    </a:schemeClr>
                  </a:solidFill>
                </a:rPr>
                <a:t>.</a:t>
              </a:r>
              <a:endParaRPr lang="ko-KR" altLang="en-US" sz="11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9FB74F1-F5DB-4EFC-805F-04221CF1532F}"/>
                </a:ext>
              </a:extLst>
            </p:cNvPr>
            <p:cNvSpPr txBox="1"/>
            <p:nvPr/>
          </p:nvSpPr>
          <p:spPr>
            <a:xfrm>
              <a:off x="4050719" y="3169709"/>
              <a:ext cx="1557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rgbClr val="FF0000"/>
                  </a:solidFill>
                </a:rPr>
                <a:t>   꽝</a:t>
              </a:r>
              <a:endParaRPr lang="en-US" altLang="ko-KR" sz="3200" b="1" dirty="0">
                <a:solidFill>
                  <a:srgbClr val="FF0000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8494CC0-CB40-4478-99FB-B12271049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34" t="59999" r="2442" b="1893"/>
            <a:stretch/>
          </p:blipFill>
          <p:spPr>
            <a:xfrm>
              <a:off x="4243735" y="3684138"/>
              <a:ext cx="1066462" cy="1046772"/>
            </a:xfrm>
            <a:prstGeom prst="rect">
              <a:avLst/>
            </a:prstGeom>
            <a:effectLst>
              <a:glow rad="101600">
                <a:srgbClr val="FF0000">
                  <a:alpha val="60000"/>
                </a:srgbClr>
              </a:glow>
            </a:effectLst>
          </p:spPr>
        </p:pic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3990373" y="4932072"/>
              <a:ext cx="150173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FFD966"/>
                  </a:solidFill>
                </a:rPr>
                <a:t>[</a:t>
              </a:r>
              <a:r>
                <a:rPr lang="ko-KR" altLang="en-US" sz="800" b="1" dirty="0">
                  <a:solidFill>
                    <a:srgbClr val="FFD966"/>
                  </a:solidFill>
                </a:rPr>
                <a:t>지식 </a:t>
              </a:r>
              <a:r>
                <a:rPr lang="en-US" altLang="ko-KR" sz="800" b="1" dirty="0">
                  <a:solidFill>
                    <a:srgbClr val="FFD966"/>
                  </a:solidFill>
                </a:rPr>
                <a:t>10]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을 획득하였습니다</a:t>
              </a:r>
            </a:p>
          </p:txBody>
        </p:sp>
      </p:grpSp>
      <p:pic>
        <p:nvPicPr>
          <p:cNvPr id="206" name="그림 205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329" y="5602436"/>
            <a:ext cx="1017982" cy="650880"/>
          </a:xfrm>
          <a:prstGeom prst="rect">
            <a:avLst/>
          </a:prstGeom>
          <a:effectLst/>
        </p:spPr>
      </p:pic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8657486" y="5252128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6277119" y="2891507"/>
            <a:ext cx="1791105" cy="3162268"/>
            <a:chOff x="6241798" y="2895824"/>
            <a:chExt cx="1791105" cy="3162268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BC4138B-527F-4191-AA6F-17412C99139E}"/>
                </a:ext>
              </a:extLst>
            </p:cNvPr>
            <p:cNvSpPr/>
            <p:nvPr/>
          </p:nvSpPr>
          <p:spPr>
            <a:xfrm>
              <a:off x="6241798" y="2895824"/>
              <a:ext cx="1791105" cy="3162268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CE78DA1-A373-41DF-8B61-D30624670E30}"/>
                </a:ext>
              </a:extLst>
            </p:cNvPr>
            <p:cNvSpPr/>
            <p:nvPr/>
          </p:nvSpPr>
          <p:spPr>
            <a:xfrm>
              <a:off x="6344157" y="3182669"/>
              <a:ext cx="1564578" cy="26553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D84F6932-DF6F-4DFA-8A1D-7494C1D02CBA}"/>
                </a:ext>
              </a:extLst>
            </p:cNvPr>
            <p:cNvSpPr txBox="1"/>
            <p:nvPr/>
          </p:nvSpPr>
          <p:spPr>
            <a:xfrm>
              <a:off x="6412129" y="5322228"/>
              <a:ext cx="139178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아무 화면 터치 시 돌아갑니다</a:t>
              </a:r>
              <a:r>
                <a:rPr lang="en-US" altLang="ko-KR" sz="1100" b="1" dirty="0">
                  <a:solidFill>
                    <a:schemeClr val="accent3">
                      <a:lumMod val="75000"/>
                    </a:schemeClr>
                  </a:solidFill>
                </a:rPr>
                <a:t>.</a:t>
              </a:r>
              <a:endParaRPr lang="ko-KR" altLang="en-US" sz="11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883A97A-FD72-4364-9FBB-58ECB0C79FB3}"/>
                </a:ext>
              </a:extLst>
            </p:cNvPr>
            <p:cNvSpPr txBox="1"/>
            <p:nvPr/>
          </p:nvSpPr>
          <p:spPr>
            <a:xfrm>
              <a:off x="6362473" y="3168241"/>
              <a:ext cx="1557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당</a:t>
              </a:r>
              <a:r>
                <a:rPr lang="en-US" altLang="ko-KR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</a:t>
              </a:r>
              <a:r>
                <a:rPr lang="ko-KR" altLang="en-US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첨</a:t>
              </a:r>
              <a:endParaRPr lang="en-US" altLang="ko-KR" sz="32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204" name="그림 203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3882" y="3877070"/>
              <a:ext cx="1017982" cy="650880"/>
            </a:xfrm>
            <a:prstGeom prst="rect">
              <a:avLst/>
            </a:prstGeom>
            <a:effectLst>
              <a:glow rad="139700">
                <a:schemeClr val="accent4">
                  <a:alpha val="40000"/>
                </a:schemeClr>
              </a:glow>
            </a:effectLst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6395840" y="4932072"/>
              <a:ext cx="143764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FFD966"/>
                  </a:solidFill>
                </a:rPr>
                <a:t>[</a:t>
              </a:r>
              <a:r>
                <a:rPr lang="ko-KR" altLang="en-US" sz="800" b="1" dirty="0">
                  <a:solidFill>
                    <a:srgbClr val="FFD966"/>
                  </a:solidFill>
                </a:rPr>
                <a:t>칠성검</a:t>
              </a:r>
              <a:r>
                <a:rPr lang="en-US" altLang="ko-KR" sz="800" b="1" dirty="0">
                  <a:solidFill>
                    <a:srgbClr val="FFD966"/>
                  </a:solidFill>
                </a:rPr>
                <a:t>]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을 획득하였습니다</a:t>
              </a: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222E1B-B78D-4B93-8093-2F703E50EE35}"/>
                </a:ext>
              </a:extLst>
            </p:cNvPr>
            <p:cNvSpPr/>
            <p:nvPr/>
          </p:nvSpPr>
          <p:spPr>
            <a:xfrm>
              <a:off x="6618704" y="4216724"/>
              <a:ext cx="10284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Reference</a:t>
              </a:r>
            </a:p>
          </p:txBody>
        </p:sp>
      </p:grpSp>
      <p:grpSp>
        <p:nvGrpSpPr>
          <p:cNvPr id="220" name="그룹 219"/>
          <p:cNvGrpSpPr/>
          <p:nvPr/>
        </p:nvGrpSpPr>
        <p:grpSpPr>
          <a:xfrm>
            <a:off x="169218" y="1220184"/>
            <a:ext cx="3033734" cy="5215208"/>
            <a:chOff x="758863" y="1220184"/>
            <a:chExt cx="3033734" cy="5215208"/>
          </a:xfrm>
        </p:grpSpPr>
        <p:pic>
          <p:nvPicPr>
            <p:cNvPr id="221" name="그림 220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0E98ACA9-929E-4100-8AB3-2601637A0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1220184"/>
              <a:ext cx="3023908" cy="2421352"/>
            </a:xfrm>
            <a:prstGeom prst="rect">
              <a:avLst/>
            </a:prstGeom>
          </p:spPr>
        </p:pic>
        <p:pic>
          <p:nvPicPr>
            <p:cNvPr id="222" name="그림 221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863" y="3552913"/>
              <a:ext cx="3030361" cy="2882479"/>
            </a:xfrm>
            <a:prstGeom prst="rect">
              <a:avLst/>
            </a:prstGeom>
          </p:spPr>
        </p:pic>
        <p:pic>
          <p:nvPicPr>
            <p:cNvPr id="223" name="그림 222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11" y="3641536"/>
              <a:ext cx="2957255" cy="2344114"/>
            </a:xfrm>
            <a:prstGeom prst="rect">
              <a:avLst/>
            </a:prstGeom>
          </p:spPr>
        </p:pic>
        <p:pic>
          <p:nvPicPr>
            <p:cNvPr id="224" name="그림 223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6015358"/>
              <a:ext cx="3023908" cy="420034"/>
            </a:xfrm>
            <a:prstGeom prst="rect">
              <a:avLst/>
            </a:prstGeom>
          </p:spPr>
        </p:pic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51101745-BD12-47A4-83DA-8F9F148D3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10111" y="2594508"/>
              <a:ext cx="212659" cy="182279"/>
            </a:xfrm>
            <a:prstGeom prst="rect">
              <a:avLst/>
            </a:prstGeom>
          </p:spPr>
        </p:pic>
        <p:pic>
          <p:nvPicPr>
            <p:cNvPr id="227" name="그림 226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7204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844647" y="1375484"/>
              <a:ext cx="890570" cy="241943"/>
              <a:chOff x="3899404" y="2685542"/>
              <a:chExt cx="890570" cy="241943"/>
            </a:xfrm>
          </p:grpSpPr>
          <p:pic>
            <p:nvPicPr>
              <p:cNvPr id="279" name="그림 278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570415" y="1377209"/>
              <a:ext cx="617518" cy="238493"/>
              <a:chOff x="3902158" y="2957475"/>
              <a:chExt cx="617518" cy="238493"/>
            </a:xfrm>
          </p:grpSpPr>
          <p:pic>
            <p:nvPicPr>
              <p:cNvPr id="277" name="그림 276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pic>
          <p:nvPicPr>
            <p:cNvPr id="230" name="그림 229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674" y="1386885"/>
              <a:ext cx="561776" cy="222485"/>
            </a:xfrm>
            <a:prstGeom prst="rect">
              <a:avLst/>
            </a:prstGeom>
          </p:spPr>
        </p:pic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458231" y="1381039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232" name="그림 231" descr="방이(가) 표시된 사진&#10;&#10;자동 생성된 설명">
              <a:extLst>
                <a:ext uri="{FF2B5EF4-FFF2-40B4-BE49-F238E27FC236}">
                  <a16:creationId xmlns:a16="http://schemas.microsoft.com/office/drawing/2014/main" id="{D8CA9201-7276-4920-9BA0-A1DA82255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3389861"/>
              <a:ext cx="3027281" cy="482274"/>
            </a:xfrm>
            <a:prstGeom prst="rect">
              <a:avLst/>
            </a:prstGeom>
          </p:spPr>
        </p:pic>
        <p:pic>
          <p:nvPicPr>
            <p:cNvPr id="233" name="그림 232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975" y="3569583"/>
              <a:ext cx="488969" cy="215722"/>
            </a:xfrm>
            <a:prstGeom prst="rect">
              <a:avLst/>
            </a:prstGeom>
          </p:spPr>
        </p:pic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3064869" y="3557887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7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235" name="그림 234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3899495"/>
              <a:ext cx="2178752" cy="419512"/>
            </a:xfrm>
            <a:prstGeom prst="rect">
              <a:avLst/>
            </a:prstGeom>
          </p:spPr>
        </p:pic>
        <p:pic>
          <p:nvPicPr>
            <p:cNvPr id="236" name="그림 235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3935847"/>
              <a:ext cx="595115" cy="349100"/>
            </a:xfrm>
            <a:prstGeom prst="rect">
              <a:avLst/>
            </a:prstGeom>
          </p:spPr>
        </p:pic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09106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  <a:latin typeface="+mj-ea"/>
                  <a:ea typeface="+mj-ea"/>
                </a:rPr>
                <a:t>조조가 점령한 땅 입니다</a:t>
              </a:r>
              <a:r>
                <a:rPr lang="en-US" altLang="ko-KR" sz="600" b="1" dirty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38" name="그림 237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3964522"/>
              <a:ext cx="454250" cy="153983"/>
            </a:xfrm>
            <a:prstGeom prst="rect">
              <a:avLst/>
            </a:prstGeom>
          </p:spPr>
        </p:pic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3949953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  <a:latin typeface="+mj-ea"/>
                  <a:ea typeface="+mj-ea"/>
                </a:rPr>
                <a:t>연주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3998068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41" name="그림 240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421457"/>
              <a:ext cx="2178752" cy="419512"/>
            </a:xfrm>
            <a:prstGeom prst="rect">
              <a:avLst/>
            </a:prstGeom>
          </p:spPr>
        </p:pic>
        <p:pic>
          <p:nvPicPr>
            <p:cNvPr id="242" name="그림 241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4457809"/>
              <a:ext cx="588636" cy="349100"/>
            </a:xfrm>
            <a:prstGeom prst="rect">
              <a:avLst/>
            </a:prstGeom>
          </p:spPr>
        </p:pic>
        <p:pic>
          <p:nvPicPr>
            <p:cNvPr id="243" name="그림 242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4490200"/>
              <a:ext cx="454250" cy="153983"/>
            </a:xfrm>
            <a:prstGeom prst="rect">
              <a:avLst/>
            </a:prstGeom>
          </p:spPr>
        </p:pic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475631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  <a:latin typeface="+mj-ea"/>
                  <a:ea typeface="+mj-ea"/>
                </a:rPr>
                <a:t>익주</a:t>
              </a:r>
            </a:p>
          </p:txBody>
        </p:sp>
        <p:pic>
          <p:nvPicPr>
            <p:cNvPr id="245" name="그림 244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943419"/>
              <a:ext cx="2178752" cy="419512"/>
            </a:xfrm>
            <a:prstGeom prst="rect">
              <a:avLst/>
            </a:prstGeom>
          </p:spPr>
        </p:pic>
        <p:pic>
          <p:nvPicPr>
            <p:cNvPr id="246" name="그림 245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4979771"/>
              <a:ext cx="584999" cy="349100"/>
            </a:xfrm>
            <a:prstGeom prst="rect">
              <a:avLst/>
            </a:prstGeom>
          </p:spPr>
        </p:pic>
        <p:pic>
          <p:nvPicPr>
            <p:cNvPr id="247" name="그림 246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008362"/>
              <a:ext cx="454250" cy="153983"/>
            </a:xfrm>
            <a:prstGeom prst="rect">
              <a:avLst/>
            </a:prstGeom>
          </p:spPr>
        </p:pic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993793"/>
              <a:ext cx="51649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  <a:latin typeface="+mj-ea"/>
                  <a:ea typeface="+mj-ea"/>
                </a:rPr>
                <a:t>유주</a:t>
              </a:r>
            </a:p>
          </p:txBody>
        </p:sp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5465380"/>
              <a:ext cx="2178752" cy="419512"/>
            </a:xfrm>
            <a:prstGeom prst="rect">
              <a:avLst/>
            </a:prstGeom>
          </p:spPr>
        </p:pic>
        <p:pic>
          <p:nvPicPr>
            <p:cNvPr id="250" name="그림 249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380" y="5501732"/>
              <a:ext cx="584999" cy="349100"/>
            </a:xfrm>
            <a:prstGeom prst="rect">
              <a:avLst/>
            </a:prstGeom>
          </p:spPr>
        </p:pic>
        <p:pic>
          <p:nvPicPr>
            <p:cNvPr id="251" name="그림 250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533363"/>
              <a:ext cx="454250" cy="153983"/>
            </a:xfrm>
            <a:prstGeom prst="rect">
              <a:avLst/>
            </a:prstGeom>
          </p:spPr>
        </p:pic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5518794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  <a:latin typeface="+mj-ea"/>
                  <a:ea typeface="+mj-ea"/>
                </a:rPr>
                <a:t>사주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62083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  <a:latin typeface="+mj-ea"/>
                  <a:ea typeface="+mj-ea"/>
                </a:rPr>
                <a:t>유언이 점령한 땅 입니다</a:t>
              </a:r>
              <a:r>
                <a:rPr lang="en-US" altLang="ko-KR" sz="600" b="1" dirty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144205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  <a:latin typeface="+mj-ea"/>
                  <a:ea typeface="+mj-ea"/>
                </a:rPr>
                <a:t>공손찬이 점령한 땅 입니다</a:t>
              </a:r>
              <a:r>
                <a:rPr lang="en-US" altLang="ko-KR" sz="600" b="1" dirty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672865"/>
              <a:ext cx="126032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  <a:latin typeface="+mj-ea"/>
                  <a:ea typeface="+mj-ea"/>
                </a:rPr>
                <a:t>동탁이 점령한 땅 입니다</a:t>
              </a:r>
              <a:r>
                <a:rPr lang="en-US" altLang="ko-KR" sz="600" b="1" dirty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56" name="그림 255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113" y="6015357"/>
              <a:ext cx="605335" cy="419619"/>
            </a:xfrm>
            <a:prstGeom prst="rect">
              <a:avLst/>
            </a:prstGeom>
          </p:spPr>
        </p:pic>
        <p:pic>
          <p:nvPicPr>
            <p:cNvPr id="257" name="그림 256"/>
            <p:cNvPicPr>
              <a:picLocks noChangeAspect="1"/>
            </p:cNvPicPr>
            <p:nvPr/>
          </p:nvPicPr>
          <p:blipFill>
            <a:blip r:embed="rId23" cstate="hq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422" y="6083084"/>
              <a:ext cx="344094" cy="320789"/>
            </a:xfrm>
            <a:prstGeom prst="rect">
              <a:avLst/>
            </a:prstGeom>
          </p:spPr>
        </p:pic>
        <p:pic>
          <p:nvPicPr>
            <p:cNvPr id="258" name="그림 257"/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67" t="20367" r="32902" b="39922"/>
            <a:stretch/>
          </p:blipFill>
          <p:spPr>
            <a:xfrm>
              <a:off x="963060" y="5516562"/>
              <a:ext cx="383928" cy="321887"/>
            </a:xfrm>
            <a:prstGeom prst="rect">
              <a:avLst/>
            </a:prstGeom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4526269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5042944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5569314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6" name="그림 265">
              <a:extLst>
                <a:ext uri="{FF2B5EF4-FFF2-40B4-BE49-F238E27FC236}">
                  <a16:creationId xmlns:a16="http://schemas.microsoft.com/office/drawing/2014/main" id="{777F6DB4-21ED-4136-B383-1830CE2AB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202" y="4989170"/>
              <a:ext cx="327367" cy="315277"/>
            </a:xfrm>
            <a:prstGeom prst="rect">
              <a:avLst/>
            </a:prstGeom>
          </p:spPr>
        </p:pic>
        <p:pic>
          <p:nvPicPr>
            <p:cNvPr id="267" name="그림 266">
              <a:extLst>
                <a:ext uri="{FF2B5EF4-FFF2-40B4-BE49-F238E27FC236}">
                  <a16:creationId xmlns:a16="http://schemas.microsoft.com/office/drawing/2014/main" id="{B41713D1-B5CB-490C-9660-BE313760D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22" y="4472641"/>
              <a:ext cx="332846" cy="317144"/>
            </a:xfrm>
            <a:prstGeom prst="rect">
              <a:avLst/>
            </a:prstGeom>
          </p:spPr>
        </p:pic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F616C802-36A7-4861-8ACA-8A2EBA576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412" y="3968209"/>
              <a:ext cx="332525" cy="304746"/>
            </a:xfrm>
            <a:prstGeom prst="rect">
              <a:avLst/>
            </a:prstGeom>
          </p:spPr>
        </p:pic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39401834-808B-4833-A475-9503C97C5158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271" y="1132098"/>
            <a:ext cx="1095463" cy="1037087"/>
          </a:xfrm>
          <a:prstGeom prst="rect">
            <a:avLst/>
          </a:prstGeom>
          <a:effectLst/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4135652" y="2204201"/>
            <a:ext cx="1056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보물상자 오픈</a:t>
            </a:r>
            <a:r>
              <a:rPr lang="en-US" altLang="ko-KR" sz="1000" dirty="0">
                <a:solidFill>
                  <a:schemeClr val="bg1"/>
                </a:solidFill>
              </a:rPr>
              <a:t>?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16573" y="3992789"/>
            <a:ext cx="208845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1" name="그림 110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74" y="3992790"/>
            <a:ext cx="208845" cy="208846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59" y="4521755"/>
            <a:ext cx="210544" cy="213559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91" y="4522564"/>
            <a:ext cx="211300" cy="206822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73" y="5042396"/>
            <a:ext cx="206610" cy="208844"/>
          </a:xfrm>
          <a:prstGeom prst="rect">
            <a:avLst/>
          </a:prstGeom>
          <a:effectLst>
            <a:glow rad="38100">
              <a:srgbClr val="FFFF00">
                <a:alpha val="80000"/>
              </a:srgbClr>
            </a:glow>
          </a:effectLst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6235" y="5042395"/>
            <a:ext cx="211467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6" name="그림 115"/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207" y="5567476"/>
            <a:ext cx="206945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006" y="5567476"/>
            <a:ext cx="212131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grpSp>
        <p:nvGrpSpPr>
          <p:cNvPr id="4" name="그룹 3"/>
          <p:cNvGrpSpPr/>
          <p:nvPr/>
        </p:nvGrpSpPr>
        <p:grpSpPr>
          <a:xfrm>
            <a:off x="178761" y="1220184"/>
            <a:ext cx="3023305" cy="5214792"/>
            <a:chOff x="168643" y="1220184"/>
            <a:chExt cx="3023305" cy="5214792"/>
          </a:xfrm>
        </p:grpSpPr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D5667DBE-397C-496A-B6A5-F8BB20789B0B}"/>
                </a:ext>
              </a:extLst>
            </p:cNvPr>
            <p:cNvSpPr/>
            <p:nvPr/>
          </p:nvSpPr>
          <p:spPr>
            <a:xfrm>
              <a:off x="168643" y="1220184"/>
              <a:ext cx="3023305" cy="521479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C338E421-869D-467B-B025-2FB61568D722}"/>
                </a:ext>
              </a:extLst>
            </p:cNvPr>
            <p:cNvSpPr txBox="1"/>
            <p:nvPr/>
          </p:nvSpPr>
          <p:spPr>
            <a:xfrm>
              <a:off x="385280" y="1816784"/>
              <a:ext cx="2646878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보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상</a:t>
              </a:r>
              <a:endPara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획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득</a:t>
              </a: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E867624D-27D5-4FA2-AE22-199D7F6C15AF}"/>
                </a:ext>
              </a:extLst>
            </p:cNvPr>
            <p:cNvSpPr/>
            <p:nvPr/>
          </p:nvSpPr>
          <p:spPr>
            <a:xfrm>
              <a:off x="348135" y="1502575"/>
              <a:ext cx="2646878" cy="449224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9401834-808B-4833-A475-9503C97C5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53" y="2983989"/>
              <a:ext cx="1479124" cy="1206653"/>
            </a:xfrm>
            <a:prstGeom prst="rect">
              <a:avLst/>
            </a:prstGeom>
            <a:effectLst/>
          </p:spPr>
        </p:pic>
        <p:sp>
          <p:nvSpPr>
            <p:cNvPr id="495" name="타원 494">
              <a:extLst>
                <a:ext uri="{FF2B5EF4-FFF2-40B4-BE49-F238E27FC236}">
                  <a16:creationId xmlns:a16="http://schemas.microsoft.com/office/drawing/2014/main" id="{40952D04-740D-4DBF-A771-AA16AB74B06F}"/>
                </a:ext>
              </a:extLst>
            </p:cNvPr>
            <p:cNvSpPr/>
            <p:nvPr/>
          </p:nvSpPr>
          <p:spPr>
            <a:xfrm>
              <a:off x="286279" y="1414836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0E0FCAC1-054F-4011-A723-2EFC2A8E010D}"/>
                </a:ext>
              </a:extLst>
            </p:cNvPr>
            <p:cNvSpPr txBox="1"/>
            <p:nvPr/>
          </p:nvSpPr>
          <p:spPr>
            <a:xfrm>
              <a:off x="1121912" y="5581433"/>
              <a:ext cx="1130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2">
                      <a:lumMod val="75000"/>
                    </a:schemeClr>
                  </a:solidFill>
                </a:rPr>
                <a:t>보물 상자 터치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22" t="60630" r="4474" b="2766"/>
          <a:stretch/>
        </p:blipFill>
        <p:spPr>
          <a:xfrm>
            <a:off x="5679199" y="1170852"/>
            <a:ext cx="889173" cy="903992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5784589" y="2204201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Sad_face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22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27682" cy="232095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728" y="4431381"/>
            <a:ext cx="617257" cy="61725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728" y="5195805"/>
            <a:ext cx="617257" cy="617257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11" y="4431381"/>
            <a:ext cx="617257" cy="617257"/>
          </a:xfrm>
          <a:prstGeom prst="rect">
            <a:avLst/>
          </a:prstGeom>
          <a:effectLst>
            <a:glow rad="88900">
              <a:srgbClr val="85FF29">
                <a:alpha val="80000"/>
              </a:srgbClr>
            </a:glow>
          </a:effectLst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11" y="5195805"/>
            <a:ext cx="617257" cy="617257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60" y="4431381"/>
            <a:ext cx="617257" cy="61725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60" y="5195805"/>
            <a:ext cx="617257" cy="61725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21" y="4431381"/>
            <a:ext cx="617257" cy="61725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21" y="5195805"/>
            <a:ext cx="617257" cy="617257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9" t="22775" r="36155" b="36064"/>
          <a:stretch/>
        </p:blipFill>
        <p:spPr>
          <a:xfrm>
            <a:off x="1739934" y="5246718"/>
            <a:ext cx="358087" cy="515429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9" t="32803" r="40298" b="46044"/>
          <a:stretch/>
        </p:blipFill>
        <p:spPr>
          <a:xfrm>
            <a:off x="946144" y="4511106"/>
            <a:ext cx="493211" cy="43464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6" t="33496" r="39982" b="41751"/>
          <a:stretch/>
        </p:blipFill>
        <p:spPr>
          <a:xfrm>
            <a:off x="1731772" y="4505842"/>
            <a:ext cx="362198" cy="449343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5" t="32316" r="39082" b="40530"/>
          <a:stretch/>
        </p:blipFill>
        <p:spPr>
          <a:xfrm>
            <a:off x="2461201" y="4521657"/>
            <a:ext cx="336348" cy="428726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4" t="32316" r="38133" b="43231"/>
          <a:stretch/>
        </p:blipFill>
        <p:spPr>
          <a:xfrm>
            <a:off x="3145532" y="4504569"/>
            <a:ext cx="416820" cy="441179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0" t="26261" r="35018" b="36185"/>
          <a:stretch/>
        </p:blipFill>
        <p:spPr>
          <a:xfrm>
            <a:off x="1028128" y="5256257"/>
            <a:ext cx="358520" cy="464392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36" y="3617397"/>
            <a:ext cx="3031587" cy="66864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1" cstate="hq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05" y="3764358"/>
            <a:ext cx="355059" cy="35505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23" cstate="hq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43" y="3776055"/>
            <a:ext cx="536232" cy="181773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5" t="32316" r="39082" b="40530"/>
          <a:stretch/>
        </p:blipFill>
        <p:spPr>
          <a:xfrm>
            <a:off x="1014035" y="3799764"/>
            <a:ext cx="222999" cy="284246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424695" y="3761105"/>
            <a:ext cx="481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85FF29"/>
                </a:solidFill>
              </a:rPr>
              <a:t>장량</a:t>
            </a: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23" cstate="hq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80" y="3943498"/>
            <a:ext cx="536232" cy="181773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3056266" y="3928548"/>
            <a:ext cx="6518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장착해제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315420" y="3963941"/>
            <a:ext cx="9146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  <a:latin typeface="+mn-ea"/>
              </a:rPr>
              <a:t>바람을 날려보냅니다</a:t>
            </a: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86" y="3552913"/>
            <a:ext cx="3030361" cy="2882479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037691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872510" y="1317339"/>
            <a:ext cx="3027682" cy="2320958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5907138" y="1655929"/>
            <a:ext cx="1002109" cy="384859"/>
            <a:chOff x="1393168" y="1120587"/>
            <a:chExt cx="1002109" cy="384859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82" name="그림 8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427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634" y="3641536"/>
            <a:ext cx="2957255" cy="2344114"/>
          </a:xfrm>
          <a:prstGeom prst="rect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4952870" y="1375484"/>
            <a:ext cx="2015329" cy="241943"/>
            <a:chOff x="663803" y="1430321"/>
            <a:chExt cx="2015329" cy="241943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96" name="그림 95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94" name="그림 93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92" name="그림 91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98" name="그림 97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627" y="6012290"/>
            <a:ext cx="2538385" cy="423102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951" y="4431381"/>
            <a:ext cx="617257" cy="617257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951" y="5195805"/>
            <a:ext cx="617257" cy="617257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34" y="4431381"/>
            <a:ext cx="617257" cy="617257"/>
          </a:xfrm>
          <a:prstGeom prst="rect">
            <a:avLst/>
          </a:prstGeom>
          <a:effectLst>
            <a:glow rad="88900">
              <a:srgbClr val="85FF29">
                <a:alpha val="80000"/>
              </a:srgbClr>
            </a:glow>
          </a:effectLst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34" y="5195805"/>
            <a:ext cx="617257" cy="617257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83" y="4431381"/>
            <a:ext cx="617257" cy="617257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83" y="5195805"/>
            <a:ext cx="617257" cy="617257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844" y="4431381"/>
            <a:ext cx="617257" cy="617257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844" y="5195805"/>
            <a:ext cx="617257" cy="617257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9" t="22775" r="36155" b="36064"/>
          <a:stretch/>
        </p:blipFill>
        <p:spPr>
          <a:xfrm>
            <a:off x="5848157" y="5246718"/>
            <a:ext cx="358087" cy="515429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9" t="32803" r="40298" b="46044"/>
          <a:stretch/>
        </p:blipFill>
        <p:spPr>
          <a:xfrm>
            <a:off x="5054367" y="4511106"/>
            <a:ext cx="493211" cy="434642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6" t="33496" r="39982" b="41751"/>
          <a:stretch/>
        </p:blipFill>
        <p:spPr>
          <a:xfrm>
            <a:off x="5839995" y="4505842"/>
            <a:ext cx="362198" cy="449343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5" t="32316" r="39082" b="40530"/>
          <a:stretch/>
        </p:blipFill>
        <p:spPr>
          <a:xfrm>
            <a:off x="6569424" y="4521657"/>
            <a:ext cx="336348" cy="428726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4" t="32316" r="38133" b="43231"/>
          <a:stretch/>
        </p:blipFill>
        <p:spPr>
          <a:xfrm>
            <a:off x="7253755" y="4504569"/>
            <a:ext cx="416820" cy="441179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0" t="26261" r="35018" b="36185"/>
          <a:stretch/>
        </p:blipFill>
        <p:spPr>
          <a:xfrm>
            <a:off x="5136351" y="5256257"/>
            <a:ext cx="358520" cy="464392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2469254" y="3781283"/>
            <a:ext cx="37207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dirty="0">
                <a:solidFill>
                  <a:schemeClr val="bg1"/>
                </a:solidFill>
              </a:rPr>
              <a:t>부채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419282" y="3962256"/>
            <a:ext cx="4720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ATK 20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59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E622452-B7A6-4EA3-80C0-A7A579FFDF78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67E3132-1741-4114-BD78-65129723A217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보스 도감</a:t>
            </a: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C1F366DE-1DB0-432F-8682-2609C4096B50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52755"/>
            <a:ext cx="3548330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보스 스킬 단축키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전투 화면 좌측 하단에 배치 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(X : 90 , Y : 1080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sz="1100" dirty="0"/>
              <a:t>보스 얼굴 이미지</a:t>
            </a:r>
            <a:r>
              <a:rPr lang="en-US" altLang="ko-KR" sz="1100" dirty="0"/>
              <a:t>+ </a:t>
            </a:r>
            <a:r>
              <a:rPr lang="ko-KR" altLang="en-US" sz="1100" dirty="0"/>
              <a:t>원형 테두리 </a:t>
            </a:r>
            <a:r>
              <a:rPr lang="ko-KR" altLang="en-US" sz="1100" b="1" u="sng" dirty="0"/>
              <a:t>스킬 사용시 재사용 대기시간 표시</a:t>
            </a:r>
            <a:endParaRPr lang="en-US" altLang="ko-KR" sz="1100" b="1" u="sng" dirty="0"/>
          </a:p>
          <a:p>
            <a:endParaRPr lang="en-US" altLang="ko-KR" sz="11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보스 설명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좌측 보스 썸네일 표시</a:t>
            </a:r>
            <a:endParaRPr lang="en-US" altLang="ko-KR" sz="1100" dirty="0"/>
          </a:p>
          <a:p>
            <a:r>
              <a:rPr lang="ko-KR" altLang="en-US" sz="1100" dirty="0"/>
              <a:t>보스 썸네일 우측에 보스의 이름과 스킬 표시</a:t>
            </a:r>
            <a:endParaRPr lang="en-US" altLang="ko-KR" sz="1100" dirty="0"/>
          </a:p>
          <a:p>
            <a:r>
              <a:rPr lang="ko-KR" altLang="en-US" sz="1100" dirty="0"/>
              <a:t>우측에 보스의 사용하는 무기와 공격력 표시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보스 초상화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한 화면에 </a:t>
            </a:r>
            <a:r>
              <a:rPr lang="en-US" altLang="ko-KR" sz="1100" dirty="0"/>
              <a:t>4</a:t>
            </a:r>
            <a:r>
              <a:rPr lang="ko-KR" altLang="en-US" sz="1100" dirty="0"/>
              <a:t>개씩 가로 정렬 </a:t>
            </a:r>
            <a:r>
              <a:rPr lang="en-US" altLang="ko-KR" sz="1100" dirty="0"/>
              <a:t>2</a:t>
            </a:r>
            <a:r>
              <a:rPr lang="ko-KR" altLang="en-US" sz="1100" dirty="0"/>
              <a:t>줄</a:t>
            </a:r>
            <a:endParaRPr lang="en-US" altLang="ko-KR" sz="1100" dirty="0"/>
          </a:p>
          <a:p>
            <a:r>
              <a:rPr lang="ko-KR" altLang="en-US" sz="1100" b="1" dirty="0"/>
              <a:t>보스 썸네일 터치 시 테두리 표시</a:t>
            </a:r>
            <a:endParaRPr lang="en-US" altLang="ko-KR" sz="1100" b="1" dirty="0"/>
          </a:p>
          <a:p>
            <a:r>
              <a:rPr lang="ko-KR" altLang="en-US" sz="1100" b="1" dirty="0"/>
              <a:t>플레이어가 처치하지않은 보스는 실루엣 표시</a:t>
            </a:r>
            <a:endParaRPr lang="en-US" altLang="ko-KR" sz="1100" b="1" dirty="0"/>
          </a:p>
          <a:p>
            <a:r>
              <a:rPr lang="ko-KR" altLang="en-US" sz="1100" dirty="0"/>
              <a:t>상하 </a:t>
            </a:r>
            <a:r>
              <a:rPr lang="en-US" altLang="ko-KR" sz="1100" dirty="0"/>
              <a:t>Scroll</a:t>
            </a:r>
            <a:r>
              <a:rPr lang="ko-KR" altLang="en-US" sz="1100" dirty="0"/>
              <a:t>로 이동 </a:t>
            </a:r>
            <a:r>
              <a:rPr lang="en-US" altLang="ko-KR" sz="1100" dirty="0"/>
              <a:t>(</a:t>
            </a:r>
            <a:r>
              <a:rPr lang="ko-KR" altLang="en-US" sz="1100" dirty="0"/>
              <a:t>터치</a:t>
            </a:r>
            <a:r>
              <a:rPr lang="en-US" altLang="ko-KR" sz="1100" dirty="0"/>
              <a:t>)</a:t>
            </a:r>
          </a:p>
          <a:p>
            <a:endParaRPr lang="en-US" altLang="ko-KR" sz="11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4) </a:t>
            </a:r>
            <a:r>
              <a:rPr lang="ko-KR" altLang="en-US" sz="1200" b="1" dirty="0">
                <a:solidFill>
                  <a:srgbClr val="FF0000"/>
                </a:solidFill>
              </a:rPr>
              <a:t>장착 버튼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스킬 장착중일시 장착해제 표시</a:t>
            </a:r>
            <a:endParaRPr lang="en-US" altLang="ko-KR" sz="1100" dirty="0"/>
          </a:p>
          <a:p>
            <a:r>
              <a:rPr lang="ko-KR" altLang="en-US" sz="1100" dirty="0"/>
              <a:t>스킬 미장착중일시 장착하기 표시</a:t>
            </a:r>
            <a:endParaRPr lang="en-US" altLang="ko-KR" sz="1100" dirty="0"/>
          </a:p>
          <a:p>
            <a:r>
              <a:rPr lang="ko-KR" altLang="en-US" sz="1100" b="1" u="sng" dirty="0"/>
              <a:t>스킬 사용시 재사용 대기시간 표시</a:t>
            </a:r>
            <a:endParaRPr lang="en-US" altLang="ko-KR" sz="1100" b="1" u="sng" dirty="0"/>
          </a:p>
          <a:p>
            <a:endParaRPr lang="en-US" altLang="ko-KR" sz="11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5) </a:t>
            </a:r>
            <a:r>
              <a:rPr lang="ko-KR" altLang="en-US" sz="1200" b="1" dirty="0">
                <a:solidFill>
                  <a:srgbClr val="FF0000"/>
                </a:solidFill>
              </a:rPr>
              <a:t>스킬 사용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/>
              <a:t>보스가 전투 화면 좌측에서부터 걸어나와 </a:t>
            </a:r>
            <a:r>
              <a:rPr lang="en-US" altLang="ko-KR" sz="1100" b="1" dirty="0"/>
              <a:t>boss_attack</a:t>
            </a:r>
            <a:r>
              <a:rPr lang="ko-KR" altLang="en-US" sz="1100" b="1" dirty="0"/>
              <a:t>을 </a:t>
            </a:r>
            <a:r>
              <a:rPr lang="en-US" altLang="ko-KR" sz="1100" b="1" dirty="0"/>
              <a:t>1</a:t>
            </a:r>
            <a:r>
              <a:rPr lang="ko-KR" altLang="en-US" sz="1100" b="1" dirty="0"/>
              <a:t>회 사용합니다</a:t>
            </a:r>
            <a:r>
              <a:rPr lang="en-US" altLang="ko-KR" sz="1100" b="1" dirty="0"/>
              <a:t>.</a:t>
            </a:r>
          </a:p>
          <a:p>
            <a:r>
              <a:rPr lang="ko-KR" altLang="en-US" sz="1100" dirty="0"/>
              <a:t>스킬을 사용하고 난 뒤 다시 화면의 좌측방향으로 뛰어나갑니다</a:t>
            </a:r>
            <a:endParaRPr lang="en-US" altLang="ko-KR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2" t="22687" r="35732" b="35928"/>
          <a:stretch/>
        </p:blipFill>
        <p:spPr>
          <a:xfrm>
            <a:off x="2446954" y="5214189"/>
            <a:ext cx="364841" cy="5175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17329" r="31476" b="37145"/>
          <a:stretch/>
        </p:blipFill>
        <p:spPr>
          <a:xfrm>
            <a:off x="3121443" y="5222445"/>
            <a:ext cx="449825" cy="541704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2" t="22687" r="35732" b="35928"/>
          <a:stretch/>
        </p:blipFill>
        <p:spPr>
          <a:xfrm>
            <a:off x="6565520" y="5214189"/>
            <a:ext cx="364841" cy="517506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17329" r="31476" b="37145"/>
          <a:stretch/>
        </p:blipFill>
        <p:spPr>
          <a:xfrm>
            <a:off x="7240009" y="5222445"/>
            <a:ext cx="449825" cy="541704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859" y="3617397"/>
            <a:ext cx="3031587" cy="668641"/>
          </a:xfrm>
          <a:prstGeom prst="rect">
            <a:avLst/>
          </a:prstGeom>
        </p:spPr>
      </p:pic>
      <p:pic>
        <p:nvPicPr>
          <p:cNvPr id="116" name="그림 115"/>
          <p:cNvPicPr>
            <a:picLocks noChangeAspect="1"/>
          </p:cNvPicPr>
          <p:nvPr/>
        </p:nvPicPr>
        <p:blipFill>
          <a:blip r:embed="rId21" cstate="hq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28" y="3764358"/>
            <a:ext cx="355059" cy="355059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>
          <a:blip r:embed="rId23" cstate="hq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566" y="3776055"/>
            <a:ext cx="536232" cy="181773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5" t="32316" r="39082" b="40530"/>
          <a:stretch/>
        </p:blipFill>
        <p:spPr>
          <a:xfrm>
            <a:off x="5122258" y="3799764"/>
            <a:ext cx="222999" cy="284246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5532918" y="3761105"/>
            <a:ext cx="481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85FF29"/>
                </a:solidFill>
              </a:rPr>
              <a:t>장량</a:t>
            </a:r>
          </a:p>
        </p:txBody>
      </p:sp>
      <p:grpSp>
        <p:nvGrpSpPr>
          <p:cNvPr id="120" name="그룹 119"/>
          <p:cNvGrpSpPr/>
          <p:nvPr/>
        </p:nvGrpSpPr>
        <p:grpSpPr>
          <a:xfrm>
            <a:off x="7164489" y="3928548"/>
            <a:ext cx="651861" cy="215444"/>
            <a:chOff x="2186222" y="3634496"/>
            <a:chExt cx="651861" cy="215444"/>
          </a:xfrm>
        </p:grpSpPr>
        <p:pic>
          <p:nvPicPr>
            <p:cNvPr id="121" name="그림 120"/>
            <p:cNvPicPr>
              <a:picLocks noChangeAspect="1"/>
            </p:cNvPicPr>
            <p:nvPr/>
          </p:nvPicPr>
          <p:blipFill>
            <a:blip r:embed="rId23" cstate="hq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4036" y="3649446"/>
              <a:ext cx="536232" cy="181773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2186222" y="3634496"/>
              <a:ext cx="6518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</a:rPr>
                <a:t>30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3" name="TextBox 122"/>
          <p:cNvSpPr txBox="1"/>
          <p:nvPr/>
        </p:nvSpPr>
        <p:spPr>
          <a:xfrm>
            <a:off x="5423643" y="3963941"/>
            <a:ext cx="9146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</a:rPr>
              <a:t>바람을 날려보냅니다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6577477" y="3781283"/>
            <a:ext cx="37207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dirty="0">
                <a:solidFill>
                  <a:schemeClr val="bg1"/>
                </a:solidFill>
              </a:rPr>
              <a:t>부채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527505" y="3962256"/>
            <a:ext cx="4720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</a:rPr>
              <a:t>ATK 20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699" y="2636559"/>
            <a:ext cx="928313" cy="669054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5707547" y="2652712"/>
            <a:ext cx="524204" cy="653977"/>
            <a:chOff x="5133974" y="2652712"/>
            <a:chExt cx="524204" cy="653977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68" t="27720" r="37992" b="26083"/>
            <a:stretch/>
          </p:blipFill>
          <p:spPr>
            <a:xfrm>
              <a:off x="5133974" y="2652712"/>
              <a:ext cx="376239" cy="652463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450480" y="2881766"/>
              <a:ext cx="207698" cy="424923"/>
            </a:xfrm>
            <a:prstGeom prst="rect">
              <a:avLst/>
            </a:prstGeom>
          </p:spPr>
        </p:pic>
      </p:grpSp>
      <p:pic>
        <p:nvPicPr>
          <p:cNvPr id="127" name="그림 126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086" y="2514393"/>
            <a:ext cx="848415" cy="836260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5250598" y="2677374"/>
            <a:ext cx="421700" cy="605000"/>
            <a:chOff x="4473950" y="2677374"/>
            <a:chExt cx="421700" cy="605000"/>
          </a:xfrm>
        </p:grpSpPr>
        <p:pic>
          <p:nvPicPr>
            <p:cNvPr id="128" name="그림 127"/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6" t="40486" r="86389" b="42567"/>
            <a:stretch/>
          </p:blipFill>
          <p:spPr>
            <a:xfrm>
              <a:off x="4473950" y="2677374"/>
              <a:ext cx="379323" cy="605000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76938">
              <a:off x="4578241" y="2918495"/>
              <a:ext cx="249875" cy="384942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839813" y="3124392"/>
            <a:ext cx="344225" cy="344225"/>
            <a:chOff x="4331030" y="3124392"/>
            <a:chExt cx="344225" cy="344225"/>
          </a:xfrm>
        </p:grpSpPr>
        <p:sp>
          <p:nvSpPr>
            <p:cNvPr id="31" name="타원 30"/>
            <p:cNvSpPr/>
            <p:nvPr/>
          </p:nvSpPr>
          <p:spPr>
            <a:xfrm>
              <a:off x="4331030" y="3124392"/>
              <a:ext cx="344225" cy="3442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0" name="그림 139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15" t="32316" r="39082" b="40530"/>
            <a:stretch/>
          </p:blipFill>
          <p:spPr>
            <a:xfrm>
              <a:off x="4388406" y="3160292"/>
              <a:ext cx="222999" cy="284246"/>
            </a:xfrm>
            <a:prstGeom prst="rect">
              <a:avLst/>
            </a:prstGeom>
          </p:spPr>
        </p:pic>
      </p:grpSp>
      <p:grpSp>
        <p:nvGrpSpPr>
          <p:cNvPr id="45" name="그룹 44"/>
          <p:cNvGrpSpPr/>
          <p:nvPr/>
        </p:nvGrpSpPr>
        <p:grpSpPr>
          <a:xfrm>
            <a:off x="4948274" y="3124392"/>
            <a:ext cx="386237" cy="344225"/>
            <a:chOff x="4811587" y="3124392"/>
            <a:chExt cx="386237" cy="344225"/>
          </a:xfrm>
        </p:grpSpPr>
        <p:sp>
          <p:nvSpPr>
            <p:cNvPr id="141" name="타원 140"/>
            <p:cNvSpPr/>
            <p:nvPr/>
          </p:nvSpPr>
          <p:spPr>
            <a:xfrm>
              <a:off x="4811587" y="3124392"/>
              <a:ext cx="344225" cy="3442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2" name="그림 141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15" t="32316" r="39082" b="40530"/>
            <a:stretch/>
          </p:blipFill>
          <p:spPr>
            <a:xfrm>
              <a:off x="4868963" y="3160292"/>
              <a:ext cx="222999" cy="284246"/>
            </a:xfrm>
            <a:prstGeom prst="rect">
              <a:avLst/>
            </a:prstGeom>
          </p:spPr>
        </p:pic>
        <p:sp>
          <p:nvSpPr>
            <p:cNvPr id="143" name="타원 142"/>
            <p:cNvSpPr/>
            <p:nvPr/>
          </p:nvSpPr>
          <p:spPr>
            <a:xfrm>
              <a:off x="4818238" y="3124392"/>
              <a:ext cx="344225" cy="344225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17487" y="3172580"/>
              <a:ext cx="3803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</a:rPr>
                <a:t>30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406012" y="6012290"/>
            <a:ext cx="491630" cy="423103"/>
            <a:chOff x="6832439" y="6012290"/>
            <a:chExt cx="491630" cy="423103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439" y="6012290"/>
              <a:ext cx="491630" cy="423103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32" cstate="hqprint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35" t="13157" r="23232" b="4154"/>
            <a:stretch/>
          </p:blipFill>
          <p:spPr>
            <a:xfrm>
              <a:off x="6921595" y="6076536"/>
              <a:ext cx="313318" cy="345730"/>
            </a:xfrm>
            <a:prstGeom prst="rect">
              <a:avLst/>
            </a:prstGeom>
          </p:spPr>
        </p:pic>
      </p:grpSp>
      <p:pic>
        <p:nvPicPr>
          <p:cNvPr id="144" name="그림 143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87" y="6012290"/>
            <a:ext cx="2538385" cy="423102"/>
          </a:xfrm>
          <a:prstGeom prst="rect">
            <a:avLst/>
          </a:prstGeom>
        </p:spPr>
      </p:pic>
      <p:grpSp>
        <p:nvGrpSpPr>
          <p:cNvPr id="145" name="그룹 144"/>
          <p:cNvGrpSpPr/>
          <p:nvPr/>
        </p:nvGrpSpPr>
        <p:grpSpPr>
          <a:xfrm>
            <a:off x="3307272" y="6012290"/>
            <a:ext cx="491630" cy="423103"/>
            <a:chOff x="6832439" y="6012290"/>
            <a:chExt cx="491630" cy="423103"/>
          </a:xfrm>
        </p:grpSpPr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439" y="6012290"/>
              <a:ext cx="491630" cy="423103"/>
            </a:xfrm>
            <a:prstGeom prst="rect">
              <a:avLst/>
            </a:prstGeom>
          </p:spPr>
        </p:pic>
        <p:pic>
          <p:nvPicPr>
            <p:cNvPr id="147" name="그림 146"/>
            <p:cNvPicPr>
              <a:picLocks noChangeAspect="1"/>
            </p:cNvPicPr>
            <p:nvPr/>
          </p:nvPicPr>
          <p:blipFill rotWithShape="1">
            <a:blip r:embed="rId32" cstate="hqprint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35" t="13157" r="23232" b="4154"/>
            <a:stretch/>
          </p:blipFill>
          <p:spPr>
            <a:xfrm>
              <a:off x="6921595" y="6076536"/>
              <a:ext cx="313318" cy="345730"/>
            </a:xfrm>
            <a:prstGeom prst="rect">
              <a:avLst/>
            </a:prstGeom>
          </p:spPr>
        </p:pic>
      </p:grp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756118" y="3060465"/>
            <a:ext cx="532962" cy="4570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901683" y="3723197"/>
            <a:ext cx="2016791" cy="4418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792398" y="363491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856856" y="4363022"/>
            <a:ext cx="2950811" cy="15451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792398" y="431185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5279374" y="2564792"/>
            <a:ext cx="1512161" cy="10153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6" name="오른쪽 화살표 155"/>
          <p:cNvSpPr/>
          <p:nvPr/>
        </p:nvSpPr>
        <p:spPr>
          <a:xfrm>
            <a:off x="3923886" y="3539283"/>
            <a:ext cx="787603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3075132" y="3901384"/>
            <a:ext cx="602243" cy="26367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2971195" y="378468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661456" y="299137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59" name="위쪽/아래쪽 화살표 2">
            <a:extLst>
              <a:ext uri="{FF2B5EF4-FFF2-40B4-BE49-F238E27FC236}">
                <a16:creationId xmlns:a16="http://schemas.microsoft.com/office/drawing/2014/main" id="{8FAEE36D-3F0D-4112-8C84-3B3E4248710D}"/>
              </a:ext>
            </a:extLst>
          </p:cNvPr>
          <p:cNvSpPr/>
          <p:nvPr/>
        </p:nvSpPr>
        <p:spPr>
          <a:xfrm>
            <a:off x="3665162" y="4524544"/>
            <a:ext cx="293837" cy="1272986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5194907" y="251027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535" y="5985650"/>
            <a:ext cx="753567" cy="795432"/>
          </a:xfrm>
          <a:prstGeom prst="rect">
            <a:avLst/>
          </a:prstGeom>
        </p:spPr>
      </p:pic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8657486" y="5674045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4204469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2530" y="956247"/>
            <a:ext cx="871267" cy="223162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</a:t>
            </a:r>
            <a:endParaRPr lang="en-US" altLang="ko-KR" dirty="0"/>
          </a:p>
          <a:p>
            <a:pPr algn="ctr"/>
            <a:r>
              <a:rPr lang="ko-KR" altLang="en-US" dirty="0"/>
              <a:t>화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30190"/>
              </p:ext>
            </p:extLst>
          </p:nvPr>
        </p:nvGraphicFramePr>
        <p:xfrm>
          <a:off x="1242205" y="956248"/>
          <a:ext cx="10304700" cy="22316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3373">
                  <a:extLst>
                    <a:ext uri="{9D8B030D-6E8A-4147-A177-3AD203B41FA5}">
                      <a16:colId xmlns:a16="http://schemas.microsoft.com/office/drawing/2014/main" val="755307360"/>
                    </a:ext>
                  </a:extLst>
                </a:gridCol>
                <a:gridCol w="2066880">
                  <a:extLst>
                    <a:ext uri="{9D8B030D-6E8A-4147-A177-3AD203B41FA5}">
                      <a16:colId xmlns:a16="http://schemas.microsoft.com/office/drawing/2014/main" val="3549098224"/>
                    </a:ext>
                  </a:extLst>
                </a:gridCol>
                <a:gridCol w="2176580">
                  <a:extLst>
                    <a:ext uri="{9D8B030D-6E8A-4147-A177-3AD203B41FA5}">
                      <a16:colId xmlns:a16="http://schemas.microsoft.com/office/drawing/2014/main" val="52378456"/>
                    </a:ext>
                  </a:extLst>
                </a:gridCol>
                <a:gridCol w="2193330">
                  <a:extLst>
                    <a:ext uri="{9D8B030D-6E8A-4147-A177-3AD203B41FA5}">
                      <a16:colId xmlns:a16="http://schemas.microsoft.com/office/drawing/2014/main" val="1094287353"/>
                    </a:ext>
                  </a:extLst>
                </a:gridCol>
                <a:gridCol w="2424537">
                  <a:extLst>
                    <a:ext uri="{9D8B030D-6E8A-4147-A177-3AD203B41FA5}">
                      <a16:colId xmlns:a16="http://schemas.microsoft.com/office/drawing/2014/main" val="1068934510"/>
                    </a:ext>
                  </a:extLst>
                </a:gridCol>
              </a:tblGrid>
              <a:tr h="3596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식량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지식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통행증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847905"/>
                  </a:ext>
                </a:extLst>
              </a:tr>
              <a:tr h="593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Icon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917676"/>
                  </a:ext>
                </a:extLst>
              </a:tr>
              <a:tr h="52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수급처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훈련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보스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광고 시청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충전 재화</a:t>
                      </a:r>
                      <a:r>
                        <a:rPr lang="en-US" altLang="ko-KR" sz="1100" dirty="0"/>
                        <a:t>(3</a:t>
                      </a:r>
                      <a:r>
                        <a:rPr lang="ko-KR" altLang="en-US" sz="1100" dirty="0"/>
                        <a:t>시간마다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개씩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68893"/>
                  </a:ext>
                </a:extLst>
              </a:tr>
              <a:tr h="419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사용처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업그레이드</a:t>
                      </a:r>
                      <a:endParaRPr lang="en-US" altLang="ko-KR" sz="1100" dirty="0"/>
                    </a:p>
                    <a:p>
                      <a:pPr algn="l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훈련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무기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보물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수색 진입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121680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최대단위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7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4053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35" y="1408720"/>
            <a:ext cx="493862" cy="46018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523483"/>
              </p:ext>
            </p:extLst>
          </p:nvPr>
        </p:nvGraphicFramePr>
        <p:xfrm>
          <a:off x="1242205" y="3286665"/>
          <a:ext cx="10304700" cy="344842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094980">
                  <a:extLst>
                    <a:ext uri="{9D8B030D-6E8A-4147-A177-3AD203B41FA5}">
                      <a16:colId xmlns:a16="http://schemas.microsoft.com/office/drawing/2014/main" val="512974057"/>
                    </a:ext>
                  </a:extLst>
                </a:gridCol>
                <a:gridCol w="9209720">
                  <a:extLst>
                    <a:ext uri="{9D8B030D-6E8A-4147-A177-3AD203B41FA5}">
                      <a16:colId xmlns:a16="http://schemas.microsoft.com/office/drawing/2014/main" val="3477137847"/>
                    </a:ext>
                  </a:extLst>
                </a:gridCol>
              </a:tblGrid>
              <a:tr h="427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아이콘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966031"/>
                  </a:ext>
                </a:extLst>
              </a:tr>
              <a:tr h="538443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과 시간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일정 시간 간격으로 훈련 레벨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식량을 소비하여 업그레이드</a:t>
                      </a:r>
                      <a:r>
                        <a:rPr lang="en-US" altLang="ko-KR" sz="1100" b="0" dirty="0"/>
                        <a:t>)</a:t>
                      </a:r>
                      <a:r>
                        <a:rPr lang="ko-KR" altLang="en-US" sz="1100" b="0" dirty="0"/>
                        <a:t>에 비례한 </a:t>
                      </a:r>
                      <a:r>
                        <a:rPr lang="ko-KR" altLang="en-US" sz="1100" b="1" dirty="0"/>
                        <a:t>식량 획득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151921"/>
                  </a:ext>
                </a:extLst>
              </a:tr>
              <a:tr h="535475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무기 구매를 및 업그레이드를 통한 </a:t>
                      </a:r>
                      <a:r>
                        <a:rPr lang="ko-KR" altLang="en-US" sz="1100" b="1" dirty="0"/>
                        <a:t>공격력 증가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78104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지식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보물 구매</a:t>
                      </a:r>
                      <a:r>
                        <a:rPr lang="en-US" altLang="ko-KR" sz="1100" b="0" baseline="0" dirty="0"/>
                        <a:t>, </a:t>
                      </a:r>
                      <a:r>
                        <a:rPr lang="ko-KR" altLang="en-US" sz="1100" b="0" baseline="0" dirty="0"/>
                        <a:t>업그레이드를 통해 캐릭터에게 영구적으로 여러 </a:t>
                      </a:r>
                      <a:r>
                        <a:rPr lang="ko-KR" altLang="en-US" sz="1100" b="1" baseline="0" dirty="0"/>
                        <a:t>이로운 버프 효과 </a:t>
                      </a:r>
                      <a:r>
                        <a:rPr lang="ko-KR" altLang="en-US" sz="1100" b="0" baseline="0" dirty="0"/>
                        <a:t>제공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패시브 스킬</a:t>
                      </a:r>
                      <a:r>
                        <a:rPr lang="en-US" altLang="ko-KR" sz="1100" b="0" baseline="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baseline="0" dirty="0"/>
                        <a:t>-</a:t>
                      </a:r>
                      <a:r>
                        <a:rPr lang="en-US" altLang="ko-KR" sz="1100" b="1" baseline="0" dirty="0"/>
                        <a:t>[</a:t>
                      </a:r>
                      <a:r>
                        <a:rPr lang="ko-KR" altLang="en-US" sz="1100" b="1" baseline="0" dirty="0"/>
                        <a:t>수색</a:t>
                      </a:r>
                      <a:r>
                        <a:rPr lang="en-US" altLang="ko-KR" sz="1100" b="1" baseline="0" dirty="0"/>
                        <a:t>] </a:t>
                      </a:r>
                      <a:r>
                        <a:rPr lang="ko-KR" altLang="en-US" sz="1100" b="0" baseline="0" dirty="0"/>
                        <a:t>콘텐츠를 통해서 </a:t>
                      </a:r>
                      <a:r>
                        <a:rPr lang="ko-KR" altLang="en-US" sz="1100" b="1" baseline="0" dirty="0"/>
                        <a:t>특수 버프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스페셜 보물</a:t>
                      </a:r>
                      <a:r>
                        <a:rPr lang="en-US" altLang="ko-KR" sz="1100" b="0" baseline="0" dirty="0"/>
                        <a:t>)</a:t>
                      </a:r>
                      <a:r>
                        <a:rPr lang="ko-KR" altLang="en-US" sz="1100" b="0" baseline="0" dirty="0"/>
                        <a:t>도 존재함</a:t>
                      </a:r>
                      <a:endParaRPr lang="ko-KR" altLang="en-US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76312"/>
                  </a:ext>
                </a:extLst>
              </a:tr>
              <a:tr h="619685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통행증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일일 입장 제한 </a:t>
                      </a:r>
                      <a:r>
                        <a:rPr lang="en-US" altLang="ko-KR" sz="1100" b="0" dirty="0"/>
                        <a:t>7</a:t>
                      </a:r>
                      <a:r>
                        <a:rPr lang="ko-KR" altLang="en-US" sz="1100" b="0" dirty="0"/>
                        <a:t>회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확률적으로 수색 콘텐츠에서만 획득 가능한 </a:t>
                      </a:r>
                      <a:r>
                        <a:rPr lang="ko-KR" altLang="en-US" sz="1100" b="1" dirty="0"/>
                        <a:t>스페셜 보물 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특별 패시브</a:t>
                      </a:r>
                      <a:r>
                        <a:rPr lang="en-US" altLang="ko-KR" sz="1100" b="0" dirty="0"/>
                        <a:t>), </a:t>
                      </a:r>
                      <a:r>
                        <a:rPr lang="ko-KR" altLang="en-US" sz="1100" b="0" dirty="0"/>
                        <a:t>지식</a:t>
                      </a:r>
                      <a:r>
                        <a:rPr lang="en-US" altLang="ko-KR" sz="1100" b="0" dirty="0"/>
                        <a:t> </a:t>
                      </a:r>
                      <a:r>
                        <a:rPr lang="ko-KR" altLang="en-US" sz="1100" b="0" dirty="0"/>
                        <a:t>획득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695168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금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캐릭터 아바타 등 인 앱 상품 판매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2421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재화 및 콘텐츠 정리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2530" y="3286666"/>
            <a:ext cx="871267" cy="34484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</a:t>
            </a:r>
            <a:endParaRPr lang="en-US" altLang="ko-KR" dirty="0"/>
          </a:p>
          <a:p>
            <a:pPr algn="ctr"/>
            <a:r>
              <a:rPr lang="ko-KR" altLang="en-US" dirty="0"/>
              <a:t>텐</a:t>
            </a:r>
            <a:endParaRPr lang="en-US" altLang="ko-KR" dirty="0"/>
          </a:p>
          <a:p>
            <a:pPr algn="ctr"/>
            <a:r>
              <a:rPr lang="ko-KR" altLang="en-US" dirty="0"/>
              <a:t>츠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8" y="1408720"/>
            <a:ext cx="426402" cy="4601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96" y="1408720"/>
            <a:ext cx="459592" cy="4601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87" y="1408720"/>
            <a:ext cx="465359" cy="4601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48" y="3758132"/>
            <a:ext cx="456226" cy="43550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37" y="4292434"/>
            <a:ext cx="406247" cy="43550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00" y="4870341"/>
            <a:ext cx="425921" cy="43550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19" y="5526929"/>
            <a:ext cx="397683" cy="43550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53" y="6183517"/>
            <a:ext cx="388216" cy="4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1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2758650" y="3027360"/>
            <a:ext cx="3030104" cy="1103771"/>
          </a:xfrm>
          <a:prstGeom prst="rect">
            <a:avLst/>
          </a:prstGeom>
          <a:solidFill>
            <a:srgbClr val="2E5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GNB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3834991" y="3370279"/>
            <a:ext cx="998634" cy="384859"/>
            <a:chOff x="1393168" y="1116532"/>
            <a:chExt cx="998634" cy="384859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67" y="3134677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59" name="그룹 58"/>
          <p:cNvGrpSpPr/>
          <p:nvPr/>
        </p:nvGrpSpPr>
        <p:grpSpPr>
          <a:xfrm>
            <a:off x="3009278" y="5239299"/>
            <a:ext cx="998634" cy="384859"/>
            <a:chOff x="1393168" y="1116532"/>
            <a:chExt cx="998634" cy="384859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4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200" b="1" dirty="0">
                <a:solidFill>
                  <a:srgbClr val="FF0000"/>
                </a:solidFill>
              </a:rPr>
              <a:t>GNB</a:t>
            </a:r>
          </a:p>
          <a:p>
            <a:r>
              <a:rPr lang="en-US" altLang="ko-KR" sz="1200" dirty="0"/>
              <a:t>-</a:t>
            </a:r>
            <a:r>
              <a:rPr lang="ko-KR" altLang="en-US" sz="1200" b="1" dirty="0">
                <a:solidFill>
                  <a:schemeClr val="accent2"/>
                </a:solidFill>
              </a:rPr>
              <a:t>식량</a:t>
            </a:r>
            <a:r>
              <a:rPr lang="ko-KR" altLang="en-US" sz="1200" dirty="0"/>
              <a:t> 수량 표시</a:t>
            </a:r>
            <a:endParaRPr lang="en-US" altLang="ko-KR" sz="1200" dirty="0"/>
          </a:p>
          <a:p>
            <a:r>
              <a:rPr lang="en-US" altLang="ko-KR" sz="1200" dirty="0"/>
              <a:t>-</a:t>
            </a:r>
            <a:r>
              <a:rPr lang="ko-KR" altLang="en-US" sz="1200" b="1" dirty="0">
                <a:solidFill>
                  <a:srgbClr val="69AB3D"/>
                </a:solidFill>
              </a:rPr>
              <a:t>지식</a:t>
            </a:r>
            <a:r>
              <a:rPr lang="ko-KR" altLang="en-US" sz="1200" dirty="0"/>
              <a:t> 수량 표시</a:t>
            </a:r>
            <a:endParaRPr lang="en-US" altLang="ko-KR" sz="1200" dirty="0"/>
          </a:p>
          <a:p>
            <a:r>
              <a:rPr lang="en-US" altLang="ko-KR" sz="1200" dirty="0"/>
              <a:t>-</a:t>
            </a:r>
            <a:r>
              <a:rPr lang="ko-KR" altLang="en-US" sz="1200" b="1" dirty="0">
                <a:solidFill>
                  <a:srgbClr val="FFD80D"/>
                </a:solidFill>
              </a:rPr>
              <a:t>금</a:t>
            </a:r>
            <a:r>
              <a:rPr lang="ko-KR" altLang="en-US" sz="1200" dirty="0"/>
              <a:t> 수량 표시</a:t>
            </a:r>
            <a:endParaRPr lang="en-US" altLang="ko-KR" sz="1200" dirty="0"/>
          </a:p>
          <a:p>
            <a:r>
              <a:rPr lang="ko-KR" altLang="en-US" sz="1200" dirty="0"/>
              <a:t>소비로 인한 재화 변화량 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00" b="1" dirty="0">
                <a:solidFill>
                  <a:schemeClr val="bg2">
                    <a:lumMod val="50000"/>
                  </a:schemeClr>
                </a:solidFill>
              </a:rPr>
              <a:t>X 175 , Y 1880 </a:t>
            </a: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위치 </a:t>
            </a:r>
            <a:r>
              <a:rPr lang="en-US" altLang="ko-KR" sz="1000" b="1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 가운데 맞춤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옵션 </a:t>
            </a:r>
            <a:r>
              <a:rPr lang="en-US" altLang="ko-KR" sz="1200" b="1" dirty="0">
                <a:solidFill>
                  <a:srgbClr val="FF0000"/>
                </a:solidFill>
              </a:rPr>
              <a:t>UI</a:t>
            </a:r>
          </a:p>
          <a:p>
            <a:r>
              <a:rPr lang="ko-KR" altLang="en-US" sz="1200" dirty="0"/>
              <a:t>옵션 버튼 클릭 시 팝업 등장 </a:t>
            </a:r>
            <a:r>
              <a:rPr lang="en-US" altLang="ko-KR" sz="1200" dirty="0"/>
              <a:t>(</a:t>
            </a:r>
            <a:r>
              <a:rPr lang="ko-KR" altLang="en-US" sz="1200" dirty="0"/>
              <a:t>화면 상단에서 하단으로 내려옴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X 300 , Y 500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위치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X</a:t>
            </a:r>
            <a:r>
              <a:rPr lang="ko-KR" altLang="en-US" sz="1200" dirty="0"/>
              <a:t>버튼 클릭 시 하단에서 상단으로 다시 올라감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스테이지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일반 스테이지에서는     두루마리 표시</a:t>
            </a:r>
            <a:endParaRPr lang="en-US" altLang="ko-KR" sz="1200" dirty="0"/>
          </a:p>
          <a:p>
            <a:r>
              <a:rPr lang="ko-KR" altLang="en-US" sz="1200" dirty="0"/>
              <a:t>보스 스테이지에서는     두루마리 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X 540 , Y 1800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위치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 가운데 맞춤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55" y="5929071"/>
            <a:ext cx="1333744" cy="50389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719275" y="3381081"/>
            <a:ext cx="90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[layout]</a:t>
            </a:r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2879942" y="5189361"/>
            <a:ext cx="1271744" cy="551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2758650" y="5049160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78" y="6065928"/>
            <a:ext cx="998634" cy="384859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3141347" y="6186063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황건적의 난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2879942" y="5979419"/>
            <a:ext cx="1271744" cy="5510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2758650" y="5839218"/>
            <a:ext cx="251345" cy="2513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3" name="타원 92"/>
          <p:cNvSpPr/>
          <p:nvPr/>
        </p:nvSpPr>
        <p:spPr>
          <a:xfrm>
            <a:off x="10205264" y="3902905"/>
            <a:ext cx="169001" cy="1690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10205264" y="4104750"/>
            <a:ext cx="171674" cy="1716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5934991" y="1586318"/>
            <a:ext cx="784062" cy="221166"/>
            <a:chOff x="3838886" y="3578584"/>
            <a:chExt cx="784062" cy="221166"/>
          </a:xfrm>
        </p:grpSpPr>
        <p:pic>
          <p:nvPicPr>
            <p:cNvPr id="103" name="그림 102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6076538" y="1572574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+mj-lt"/>
                <a:ea typeface="소야논8" panose="02020603020101020101" pitchFamily="18" charset="-127"/>
              </a:rPr>
              <a:t>1,000,000</a:t>
            </a:r>
            <a:endParaRPr lang="ko-KR" altLang="en-US" sz="900" dirty="0">
              <a:solidFill>
                <a:schemeClr val="bg1"/>
              </a:solidFill>
              <a:latin typeface="+mj-lt"/>
              <a:ea typeface="소야논8" panose="02020603020101020101" pitchFamily="18" charset="-127"/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7184983" y="1582240"/>
            <a:ext cx="784062" cy="221166"/>
            <a:chOff x="3838886" y="3578584"/>
            <a:chExt cx="784062" cy="221166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7326530" y="1572574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+mj-lt"/>
                <a:ea typeface="a으라차차" panose="02020600000000000000" pitchFamily="18" charset="-127"/>
              </a:rPr>
              <a:t>900,000</a:t>
            </a:r>
            <a:endParaRPr lang="ko-KR" altLang="en-US" sz="900" dirty="0">
              <a:solidFill>
                <a:schemeClr val="bg1"/>
              </a:solidFill>
              <a:latin typeface="+mj-lt"/>
              <a:ea typeface="a으라차차" panose="02020600000000000000" pitchFamily="18" charset="-127"/>
            </a:endParaRPr>
          </a:p>
        </p:txBody>
      </p:sp>
      <p:cxnSp>
        <p:nvCxnSpPr>
          <p:cNvPr id="115" name="직선 화살표 연결선 114"/>
          <p:cNvCxnSpPr/>
          <p:nvPr/>
        </p:nvCxnSpPr>
        <p:spPr>
          <a:xfrm>
            <a:off x="6785235" y="1682613"/>
            <a:ext cx="333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7270075" y="1730868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-100,000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28" y="5189361"/>
            <a:ext cx="1279526" cy="50389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4526283" y="5684322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진입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35" name="TextBox 134"/>
          <p:cNvSpPr txBox="1"/>
          <p:nvPr/>
        </p:nvSpPr>
        <p:spPr>
          <a:xfrm>
            <a:off x="4529804" y="6432961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숨김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62" name="직사각형 161"/>
          <p:cNvSpPr/>
          <p:nvPr/>
        </p:nvSpPr>
        <p:spPr>
          <a:xfrm>
            <a:off x="3205502" y="1340731"/>
            <a:ext cx="2189458" cy="6678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/>
          <p:cNvSpPr/>
          <p:nvPr/>
        </p:nvSpPr>
        <p:spPr>
          <a:xfrm>
            <a:off x="3079829" y="1189197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66" name="그룹 165"/>
          <p:cNvGrpSpPr/>
          <p:nvPr/>
        </p:nvGrpSpPr>
        <p:grpSpPr>
          <a:xfrm>
            <a:off x="6125800" y="2809595"/>
            <a:ext cx="2401989" cy="1567842"/>
            <a:chOff x="4649487" y="204073"/>
            <a:chExt cx="3536726" cy="2308515"/>
          </a:xfrm>
        </p:grpSpPr>
        <p:pic>
          <p:nvPicPr>
            <p:cNvPr id="167" name="그림 16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487" y="204073"/>
              <a:ext cx="3536726" cy="2308515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4863363" y="861511"/>
              <a:ext cx="965757" cy="27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배경음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863363" y="1123121"/>
              <a:ext cx="965757" cy="27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효과음</a:t>
              </a: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5455520" y="925641"/>
              <a:ext cx="1973580" cy="133350"/>
            </a:xfrm>
            <a:prstGeom prst="rect">
              <a:avLst/>
            </a:prstGeom>
            <a:solidFill>
              <a:srgbClr val="FED31C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956068" y="456942"/>
              <a:ext cx="965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FED31C"/>
                  </a:solidFill>
                </a:rPr>
                <a:t>설정</a:t>
              </a: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7048776" y="925641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6988568" y="902089"/>
              <a:ext cx="109538" cy="180454"/>
            </a:xfrm>
            <a:prstGeom prst="rect">
              <a:avLst/>
            </a:prstGeom>
            <a:solidFill>
              <a:srgbClr val="FED31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7645074" y="925641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rgbClr val="FED31C"/>
                  </a:solidFill>
                </a:rPr>
                <a:t>V</a:t>
              </a:r>
              <a:endParaRPr lang="ko-KR" altLang="en-US" sz="600" dirty="0">
                <a:solidFill>
                  <a:srgbClr val="FED31C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5455520" y="1186197"/>
              <a:ext cx="197358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7048776" y="1186197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6988568" y="1162645"/>
              <a:ext cx="109538" cy="180454"/>
            </a:xfrm>
            <a:prstGeom prst="rect">
              <a:avLst/>
            </a:prstGeom>
            <a:solidFill>
              <a:srgbClr val="BF703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7645074" y="118831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863363" y="1509780"/>
              <a:ext cx="965757" cy="27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절전 모드</a:t>
              </a: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6915426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rgbClr val="FED31C"/>
                  </a:solidFill>
                </a:rPr>
                <a:t>V</a:t>
              </a:r>
              <a:endParaRPr lang="ko-KR" altLang="en-US" sz="600" dirty="0">
                <a:solidFill>
                  <a:srgbClr val="FED31C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6042997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6176345" y="1499781"/>
              <a:ext cx="479476" cy="24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7048776" y="1504428"/>
              <a:ext cx="462556" cy="24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bg1"/>
                  </a:solidFill>
                </a:rPr>
                <a:t>끄기</a:t>
              </a: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863363" y="1925132"/>
              <a:ext cx="965757" cy="27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데미지 표시</a:t>
              </a: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6915426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6042997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rgbClr val="FED31C"/>
                  </a:solidFill>
                </a:rPr>
                <a:t>V</a:t>
              </a:r>
              <a:endParaRPr lang="ko-KR" altLang="en-US" sz="600" dirty="0">
                <a:solidFill>
                  <a:srgbClr val="FED31C"/>
                </a:solidFill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176347" y="1936684"/>
              <a:ext cx="479474" cy="24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048776" y="1919449"/>
              <a:ext cx="462556" cy="24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bg1"/>
                  </a:solidFill>
                </a:rPr>
                <a:t>끄기</a:t>
              </a:r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6973065" y="1918434"/>
            <a:ext cx="1383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재화 변화량 표시</a:t>
            </a:r>
          </a:p>
        </p:txBody>
      </p:sp>
      <p:sp>
        <p:nvSpPr>
          <p:cNvPr id="191" name="직사각형 190"/>
          <p:cNvSpPr/>
          <p:nvPr/>
        </p:nvSpPr>
        <p:spPr>
          <a:xfrm>
            <a:off x="8250836" y="2916074"/>
            <a:ext cx="111286" cy="111286"/>
          </a:xfrm>
          <a:prstGeom prst="rect">
            <a:avLst/>
          </a:prstGeom>
          <a:solidFill>
            <a:srgbClr val="CC81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X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6070990" y="2687840"/>
            <a:ext cx="2490885" cy="1767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5940988" y="2542849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4273702" y="2176463"/>
            <a:ext cx="0" cy="966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>
            <a:off x="5742827" y="3249066"/>
            <a:ext cx="25986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>
            <a:off x="4273702" y="3788707"/>
            <a:ext cx="0" cy="1172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/>
          <p:cNvGrpSpPr/>
          <p:nvPr/>
        </p:nvGrpSpPr>
        <p:grpSpPr>
          <a:xfrm>
            <a:off x="2831089" y="3114191"/>
            <a:ext cx="2007803" cy="241943"/>
            <a:chOff x="663803" y="1430321"/>
            <a:chExt cx="2007803" cy="241943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561776" cy="241943"/>
              <a:chOff x="3899404" y="2685542"/>
              <a:chExt cx="561776" cy="241943"/>
            </a:xfrm>
          </p:grpSpPr>
          <p:pic>
            <p:nvPicPr>
              <p:cNvPr id="104" name="그림 103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2685542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556268" cy="238493"/>
              <a:chOff x="3902158" y="2957475"/>
              <a:chExt cx="556268" cy="238493"/>
            </a:xfrm>
          </p:grpSpPr>
          <p:pic>
            <p:nvPicPr>
              <p:cNvPr id="101" name="그림 100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2965136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1776" cy="230832"/>
              <a:chOff x="3899404" y="3243054"/>
              <a:chExt cx="561776" cy="230832"/>
            </a:xfrm>
          </p:grpSpPr>
          <p:pic>
            <p:nvPicPr>
              <p:cNvPr id="99" name="그림 98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3243054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3" name="그룹 112"/>
          <p:cNvGrpSpPr/>
          <p:nvPr/>
        </p:nvGrpSpPr>
        <p:grpSpPr>
          <a:xfrm>
            <a:off x="3269800" y="1567458"/>
            <a:ext cx="2007803" cy="241943"/>
            <a:chOff x="663803" y="1430321"/>
            <a:chExt cx="2007803" cy="241943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561776" cy="241943"/>
              <a:chOff x="3899404" y="2685542"/>
              <a:chExt cx="561776" cy="241943"/>
            </a:xfrm>
          </p:grpSpPr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2685542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556268" cy="238493"/>
              <a:chOff x="3902158" y="2957475"/>
              <a:chExt cx="556268" cy="238493"/>
            </a:xfrm>
          </p:grpSpPr>
          <p:pic>
            <p:nvPicPr>
              <p:cNvPr id="120" name="그림 119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2965136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1776" cy="230832"/>
              <a:chOff x="3899404" y="3243054"/>
              <a:chExt cx="561776" cy="230832"/>
            </a:xfrm>
          </p:grpSpPr>
          <p:pic>
            <p:nvPicPr>
              <p:cNvPr id="118" name="그림 117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3243054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866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421250" y="1100788"/>
            <a:ext cx="1349500" cy="508757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28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훈련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9354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무기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7480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보물</a:t>
            </a:r>
            <a:endParaRPr lang="en-US" altLang="ko-KR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55606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상점</a:t>
            </a:r>
            <a:endParaRPr lang="en-US" altLang="ko-KR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73732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수색</a:t>
            </a:r>
            <a:endParaRPr lang="en-US" altLang="ko-KR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10998409" y="2391349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옵션</a:t>
            </a:r>
            <a:endParaRPr lang="en-US" altLang="ko-KR" sz="1200" dirty="0"/>
          </a:p>
        </p:txBody>
      </p:sp>
      <p:cxnSp>
        <p:nvCxnSpPr>
          <p:cNvPr id="16" name="꺾인 연결선 15"/>
          <p:cNvCxnSpPr>
            <a:stCxn id="7" idx="2"/>
            <a:endCxn id="9" idx="0"/>
          </p:cNvCxnSpPr>
          <p:nvPr/>
        </p:nvCxnSpPr>
        <p:spPr>
          <a:xfrm rot="5400000">
            <a:off x="2983004" y="-721645"/>
            <a:ext cx="781806" cy="54441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7" idx="2"/>
            <a:endCxn id="10" idx="0"/>
          </p:cNvCxnSpPr>
          <p:nvPr/>
        </p:nvCxnSpPr>
        <p:spPr>
          <a:xfrm rot="5400000">
            <a:off x="3889304" y="184655"/>
            <a:ext cx="781806" cy="36315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" idx="2"/>
            <a:endCxn id="11" idx="0"/>
          </p:cNvCxnSpPr>
          <p:nvPr/>
        </p:nvCxnSpPr>
        <p:spPr>
          <a:xfrm rot="5400000">
            <a:off x="4795604" y="1090955"/>
            <a:ext cx="781806" cy="18189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7" idx="2"/>
            <a:endCxn id="12" idx="0"/>
          </p:cNvCxnSpPr>
          <p:nvPr/>
        </p:nvCxnSpPr>
        <p:spPr>
          <a:xfrm rot="5400000">
            <a:off x="5701904" y="1997255"/>
            <a:ext cx="781806" cy="63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7" idx="2"/>
            <a:endCxn id="13" idx="0"/>
          </p:cNvCxnSpPr>
          <p:nvPr/>
        </p:nvCxnSpPr>
        <p:spPr>
          <a:xfrm rot="16200000" flipH="1">
            <a:off x="6608204" y="1097341"/>
            <a:ext cx="781806" cy="180621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7" idx="2"/>
            <a:endCxn id="14" idx="0"/>
          </p:cNvCxnSpPr>
          <p:nvPr/>
        </p:nvCxnSpPr>
        <p:spPr>
          <a:xfrm rot="16200000" flipH="1">
            <a:off x="8420805" y="-715260"/>
            <a:ext cx="781804" cy="543141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11028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훈련 업그레이드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110286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훈련 구매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910897" y="5083200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무기 업그레이드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923614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무기 구매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91089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무기 장착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736942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보물 구매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1150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보물 업그레이드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550270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스킨 구매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51211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스킨 장착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8363598" y="3656312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스페셜보물 수색</a:t>
            </a:r>
          </a:p>
        </p:txBody>
      </p:sp>
      <p:cxnSp>
        <p:nvCxnSpPr>
          <p:cNvPr id="41" name="꺾인 연결선 40"/>
          <p:cNvCxnSpPr>
            <a:stCxn id="9" idx="2"/>
            <a:endCxn id="29" idx="1"/>
          </p:cNvCxnSpPr>
          <p:nvPr/>
        </p:nvCxnSpPr>
        <p:spPr>
          <a:xfrm rot="16200000" flipH="1">
            <a:off x="24340" y="3417690"/>
            <a:ext cx="1713421" cy="4584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9" idx="2"/>
            <a:endCxn id="30" idx="1"/>
          </p:cNvCxnSpPr>
          <p:nvPr/>
        </p:nvCxnSpPr>
        <p:spPr>
          <a:xfrm rot="16200000" flipH="1">
            <a:off x="381062" y="3060969"/>
            <a:ext cx="999977" cy="45847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10" idx="2"/>
            <a:endCxn id="32" idx="1"/>
          </p:cNvCxnSpPr>
          <p:nvPr/>
        </p:nvCxnSpPr>
        <p:spPr>
          <a:xfrm rot="16200000" flipH="1">
            <a:off x="2194026" y="3060605"/>
            <a:ext cx="999977" cy="45920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0" idx="2"/>
            <a:endCxn id="33" idx="1"/>
          </p:cNvCxnSpPr>
          <p:nvPr/>
        </p:nvCxnSpPr>
        <p:spPr>
          <a:xfrm rot="16200000" flipH="1">
            <a:off x="1830945" y="3423685"/>
            <a:ext cx="1713421" cy="44648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0" idx="2"/>
            <a:endCxn id="31" idx="1"/>
          </p:cNvCxnSpPr>
          <p:nvPr/>
        </p:nvCxnSpPr>
        <p:spPr>
          <a:xfrm rot="16200000" flipH="1">
            <a:off x="1474223" y="3780407"/>
            <a:ext cx="2426864" cy="44648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1" idx="2"/>
            <a:endCxn id="34" idx="1"/>
          </p:cNvCxnSpPr>
          <p:nvPr/>
        </p:nvCxnSpPr>
        <p:spPr>
          <a:xfrm rot="16200000" flipH="1">
            <a:off x="4006990" y="3060241"/>
            <a:ext cx="999977" cy="45992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11" idx="2"/>
            <a:endCxn id="35" idx="1"/>
          </p:cNvCxnSpPr>
          <p:nvPr/>
        </p:nvCxnSpPr>
        <p:spPr>
          <a:xfrm rot="16200000" flipH="1">
            <a:off x="3637550" y="3429680"/>
            <a:ext cx="1713421" cy="43449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12" idx="2"/>
            <a:endCxn id="36" idx="1"/>
          </p:cNvCxnSpPr>
          <p:nvPr/>
        </p:nvCxnSpPr>
        <p:spPr>
          <a:xfrm rot="16200000" flipH="1">
            <a:off x="5819954" y="3059877"/>
            <a:ext cx="999977" cy="46065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12" idx="2"/>
            <a:endCxn id="37" idx="1"/>
          </p:cNvCxnSpPr>
          <p:nvPr/>
        </p:nvCxnSpPr>
        <p:spPr>
          <a:xfrm rot="16200000" flipH="1">
            <a:off x="5444155" y="3435675"/>
            <a:ext cx="1713421" cy="4225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13" idx="2"/>
            <a:endCxn id="38" idx="1"/>
          </p:cNvCxnSpPr>
          <p:nvPr/>
        </p:nvCxnSpPr>
        <p:spPr>
          <a:xfrm rot="16200000" flipH="1">
            <a:off x="7632918" y="3059513"/>
            <a:ext cx="999976" cy="46138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9185809" y="2391349"/>
            <a:ext cx="1058009" cy="398866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보스 도감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0176926" y="3656312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보스 스킬 사용</a:t>
            </a:r>
          </a:p>
        </p:txBody>
      </p:sp>
      <p:cxnSp>
        <p:nvCxnSpPr>
          <p:cNvPr id="60" name="꺾인 연결선 59"/>
          <p:cNvCxnSpPr>
            <a:stCxn id="7" idx="2"/>
            <a:endCxn id="45" idx="0"/>
          </p:cNvCxnSpPr>
          <p:nvPr/>
        </p:nvCxnSpPr>
        <p:spPr>
          <a:xfrm rot="16200000" flipH="1">
            <a:off x="7514505" y="191040"/>
            <a:ext cx="781804" cy="36188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45" idx="2"/>
            <a:endCxn id="47" idx="1"/>
          </p:cNvCxnSpPr>
          <p:nvPr/>
        </p:nvCxnSpPr>
        <p:spPr>
          <a:xfrm rot="16200000" flipH="1">
            <a:off x="9445881" y="3059148"/>
            <a:ext cx="999978" cy="46211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50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화면 및 애니메이션 연출 기획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833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2619"/>
          <a:stretch/>
        </p:blipFill>
        <p:spPr>
          <a:xfrm>
            <a:off x="1196795" y="1744522"/>
            <a:ext cx="6255565" cy="232095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연출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582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카메라 연출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100" dirty="0"/>
              <a:t>화면상 맵 밝은 부분만 보이게 카메라 </a:t>
            </a:r>
            <a:r>
              <a:rPr lang="en-US" altLang="ko-KR" sz="1100" dirty="0"/>
              <a:t>ZOOM IN</a:t>
            </a:r>
          </a:p>
          <a:p>
            <a:r>
              <a:rPr lang="en-US" altLang="ko-KR" sz="1100" b="1" dirty="0"/>
              <a:t>&gt; </a:t>
            </a:r>
            <a:r>
              <a:rPr lang="ko-KR" altLang="en-US" sz="1100" b="1" dirty="0"/>
              <a:t>실제 보이는 영역은 가로 </a:t>
            </a:r>
            <a:r>
              <a:rPr lang="en-US" altLang="ko-KR" sz="1100" b="1" dirty="0"/>
              <a:t>1080px  </a:t>
            </a:r>
            <a:r>
              <a:rPr lang="ko-KR" altLang="en-US" sz="1100" b="1" dirty="0"/>
              <a:t>세로 </a:t>
            </a:r>
            <a:r>
              <a:rPr lang="en-US" altLang="ko-KR" sz="1100" b="1" dirty="0"/>
              <a:t>852px</a:t>
            </a:r>
            <a:r>
              <a:rPr lang="ko-KR" altLang="en-US" sz="1100" b="1" dirty="0"/>
              <a:t>고정</a:t>
            </a:r>
            <a:r>
              <a:rPr lang="en-US" altLang="ko-KR" sz="1100" b="1" dirty="0"/>
              <a:t> </a:t>
            </a:r>
          </a:p>
          <a:p>
            <a:endParaRPr lang="en-US" altLang="ko-KR" sz="1200" dirty="0"/>
          </a:p>
          <a:p>
            <a:r>
              <a:rPr lang="ko-KR" altLang="en-US" sz="1200" dirty="0"/>
              <a:t>카메라의 </a:t>
            </a:r>
            <a:r>
              <a:rPr lang="en-US" altLang="ko-KR" sz="1200" dirty="0"/>
              <a:t>Y</a:t>
            </a:r>
            <a:r>
              <a:rPr lang="ko-KR" altLang="en-US" sz="1200" dirty="0"/>
              <a:t> 좌표는 고정 </a:t>
            </a:r>
            <a:r>
              <a:rPr lang="en-US" altLang="ko-KR" sz="1200" dirty="0"/>
              <a:t>/</a:t>
            </a:r>
          </a:p>
          <a:p>
            <a:r>
              <a:rPr lang="ko-KR" altLang="en-US" sz="1200" dirty="0"/>
              <a:t> </a:t>
            </a:r>
            <a:r>
              <a:rPr lang="en-US" altLang="ko-KR" sz="1200" b="1" u="sng" dirty="0"/>
              <a:t>X</a:t>
            </a:r>
            <a:r>
              <a:rPr lang="ko-KR" altLang="en-US" sz="1200" b="1" u="sng" dirty="0"/>
              <a:t>좌표만 </a:t>
            </a:r>
            <a:r>
              <a:rPr lang="en-US" altLang="ko-KR" sz="1200" b="1" u="sng" dirty="0"/>
              <a:t>(</a:t>
            </a:r>
            <a:r>
              <a:rPr lang="ko-KR" altLang="en-US" sz="1200" b="1" u="sng" dirty="0"/>
              <a:t>좌</a:t>
            </a:r>
            <a:r>
              <a:rPr lang="en-US" altLang="ko-KR" sz="1200" b="1" u="sng" dirty="0"/>
              <a:t>)</a:t>
            </a:r>
            <a:r>
              <a:rPr lang="ko-KR" altLang="en-US" sz="1200" b="1" u="sng" dirty="0"/>
              <a:t>에서 </a:t>
            </a:r>
            <a:r>
              <a:rPr lang="en-US" altLang="ko-KR" sz="1200" b="1" u="sng" dirty="0"/>
              <a:t>(</a:t>
            </a:r>
            <a:r>
              <a:rPr lang="ko-KR" altLang="en-US" sz="1200" b="1" u="sng" dirty="0"/>
              <a:t>우</a:t>
            </a:r>
            <a:r>
              <a:rPr lang="en-US" altLang="ko-KR" sz="1200" b="1" u="sng" dirty="0"/>
              <a:t>)</a:t>
            </a:r>
            <a:r>
              <a:rPr lang="ko-KR" altLang="en-US" sz="1200" b="1" u="sng" dirty="0"/>
              <a:t>로 이동하며 슬라이드</a:t>
            </a:r>
            <a:endParaRPr lang="en-US" altLang="ko-KR" sz="1200" b="1" u="sng" dirty="0"/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기획상 검은색 부분이 넘어간 부분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해상도 기준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: 1080 x 1920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이동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b="1" dirty="0"/>
              <a:t>&gt; </a:t>
            </a:r>
            <a:r>
              <a:rPr lang="ko-KR" altLang="en-US" sz="1200" b="1" dirty="0"/>
              <a:t>플레이어 캐릭터 이동 </a:t>
            </a:r>
            <a:r>
              <a:rPr lang="en-US" altLang="ko-KR" sz="1200" b="1" dirty="0"/>
              <a:t>rule</a:t>
            </a:r>
            <a:r>
              <a:rPr lang="en-US" altLang="ko-KR" sz="1200" dirty="0"/>
              <a:t> :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100" dirty="0"/>
              <a:t>1) (</a:t>
            </a:r>
            <a:r>
              <a:rPr lang="ko-KR" altLang="en-US" sz="1100" dirty="0"/>
              <a:t>좌</a:t>
            </a:r>
            <a:r>
              <a:rPr lang="en-US" altLang="ko-KR" sz="1100" dirty="0"/>
              <a:t>)</a:t>
            </a:r>
            <a:r>
              <a:rPr lang="ko-KR" altLang="en-US" sz="1100" dirty="0"/>
              <a:t>에서 </a:t>
            </a:r>
            <a:r>
              <a:rPr lang="en-US" altLang="ko-KR" sz="1100" dirty="0"/>
              <a:t>(</a:t>
            </a:r>
            <a:r>
              <a:rPr lang="ko-KR" altLang="en-US" sz="1100" dirty="0"/>
              <a:t>우</a:t>
            </a:r>
            <a:r>
              <a:rPr lang="en-US" altLang="ko-KR" sz="1100" dirty="0"/>
              <a:t>)</a:t>
            </a:r>
            <a:r>
              <a:rPr lang="ko-KR" altLang="en-US" sz="1100" dirty="0"/>
              <a:t>로  약 </a:t>
            </a:r>
            <a:r>
              <a:rPr lang="en-US" altLang="ko-KR" sz="1100" dirty="0"/>
              <a:t>700</a:t>
            </a:r>
            <a:r>
              <a:rPr lang="ko-KR" altLang="en-US" sz="1100" dirty="0"/>
              <a:t>픽셀까지 이동 후 정지</a:t>
            </a:r>
            <a:endParaRPr lang="en-US" altLang="ko-KR" sz="1100" dirty="0"/>
          </a:p>
          <a:p>
            <a:r>
              <a:rPr lang="en-US" altLang="ko-KR" sz="1100" dirty="0"/>
              <a:t>2) </a:t>
            </a:r>
            <a:r>
              <a:rPr lang="ko-KR" altLang="en-US" sz="1100" dirty="0"/>
              <a:t>정지 후 공격 시작</a:t>
            </a:r>
            <a:endParaRPr lang="en-US" altLang="ko-KR" sz="11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애니메이션 전환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Attack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&gt; </a:t>
            </a:r>
            <a:r>
              <a:rPr lang="ko-KR" altLang="en-US" sz="1200" b="1" dirty="0"/>
              <a:t>몬스터 및 보스 이동 </a:t>
            </a:r>
            <a:r>
              <a:rPr lang="en-US" altLang="ko-KR" sz="1200" b="1" dirty="0"/>
              <a:t>rule</a:t>
            </a:r>
            <a:r>
              <a:rPr lang="en-US" altLang="ko-KR" sz="1200" dirty="0"/>
              <a:t> :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100" dirty="0"/>
              <a:t>1) (</a:t>
            </a:r>
            <a:r>
              <a:rPr lang="ko-KR" altLang="en-US" sz="1100" dirty="0"/>
              <a:t>우</a:t>
            </a:r>
            <a:r>
              <a:rPr lang="en-US" altLang="ko-KR" sz="1100" dirty="0"/>
              <a:t>)</a:t>
            </a:r>
            <a:r>
              <a:rPr lang="ko-KR" altLang="en-US" sz="1100" dirty="0"/>
              <a:t>에서 </a:t>
            </a:r>
            <a:r>
              <a:rPr lang="en-US" altLang="ko-KR" sz="1100" dirty="0"/>
              <a:t>(</a:t>
            </a:r>
            <a:r>
              <a:rPr lang="ko-KR" altLang="en-US" sz="1100" dirty="0"/>
              <a:t>좌</a:t>
            </a:r>
            <a:r>
              <a:rPr lang="en-US" altLang="ko-KR" sz="1100" dirty="0"/>
              <a:t>)</a:t>
            </a:r>
            <a:r>
              <a:rPr lang="ko-KR" altLang="en-US" sz="1100" dirty="0"/>
              <a:t>로  약 </a:t>
            </a:r>
            <a:r>
              <a:rPr lang="en-US" altLang="ko-KR" sz="1100" dirty="0"/>
              <a:t>340</a:t>
            </a:r>
            <a:r>
              <a:rPr lang="ko-KR" altLang="en-US" sz="1100" dirty="0"/>
              <a:t>픽셀까지 이동 후 정지</a:t>
            </a:r>
            <a:endParaRPr lang="en-US" altLang="ko-KR" sz="1100" dirty="0"/>
          </a:p>
          <a:p>
            <a:r>
              <a:rPr lang="en-US" altLang="ko-KR" sz="1100" dirty="0"/>
              <a:t>2) </a:t>
            </a:r>
            <a:r>
              <a:rPr lang="ko-KR" altLang="en-US" sz="1100" dirty="0"/>
              <a:t>정지 후 공격 시작</a:t>
            </a:r>
            <a:endParaRPr lang="en-US" altLang="ko-KR" sz="11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애니메이션 전환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Attack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전투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&gt;</a:t>
            </a:r>
            <a:r>
              <a:rPr lang="ko-KR" altLang="en-US" sz="1200" dirty="0"/>
              <a:t>몬스터와 플레이어의 거리가 </a:t>
            </a:r>
            <a:r>
              <a:rPr lang="en-US" altLang="ko-KR" sz="1200" dirty="0"/>
              <a:t>360</a:t>
            </a:r>
            <a:r>
              <a:rPr lang="ko-KR" altLang="en-US" sz="1200" dirty="0"/>
              <a:t>픽셀</a:t>
            </a:r>
            <a:r>
              <a:rPr lang="en-US" altLang="ko-KR" sz="1200" dirty="0"/>
              <a:t> </a:t>
            </a:r>
            <a:r>
              <a:rPr lang="ko-KR" altLang="en-US" sz="1200" dirty="0"/>
              <a:t>이하가 되면 교전 시작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50" b="1" dirty="0">
                <a:solidFill>
                  <a:srgbClr val="FF0000"/>
                </a:solidFill>
              </a:rPr>
              <a:t>※</a:t>
            </a:r>
            <a:r>
              <a:rPr lang="en-US" altLang="ko-KR" sz="1050" b="1" dirty="0"/>
              <a:t> </a:t>
            </a:r>
            <a:r>
              <a:rPr lang="en-US" altLang="ko-KR" sz="1050" b="1" u="sng" dirty="0">
                <a:solidFill>
                  <a:srgbClr val="FF0000"/>
                </a:solidFill>
              </a:rPr>
              <a:t>( 360 </a:t>
            </a:r>
            <a:r>
              <a:rPr lang="ko-KR" altLang="en-US" sz="1050" b="1" u="sng" dirty="0">
                <a:solidFill>
                  <a:srgbClr val="FF0000"/>
                </a:solidFill>
              </a:rPr>
              <a:t>픽셀 </a:t>
            </a:r>
            <a:r>
              <a:rPr lang="en-US" altLang="ko-KR" sz="1050" b="1" u="sng" dirty="0">
                <a:solidFill>
                  <a:srgbClr val="FF0000"/>
                </a:solidFill>
              </a:rPr>
              <a:t>= </a:t>
            </a:r>
            <a:r>
              <a:rPr lang="ko-KR" altLang="en-US" sz="1050" b="1" u="sng" dirty="0">
                <a:solidFill>
                  <a:srgbClr val="FF0000"/>
                </a:solidFill>
              </a:rPr>
              <a:t>사거리 </a:t>
            </a:r>
            <a:r>
              <a:rPr lang="en-US" altLang="ko-KR" sz="1050" b="1" u="sng" dirty="0">
                <a:solidFill>
                  <a:srgbClr val="FF0000"/>
                </a:solidFill>
              </a:rPr>
              <a:t>)</a:t>
            </a:r>
            <a:r>
              <a:rPr lang="ko-KR" altLang="en-US" sz="1050" b="1" u="sng" dirty="0">
                <a:solidFill>
                  <a:srgbClr val="FF0000"/>
                </a:solidFill>
              </a:rPr>
              <a:t> </a:t>
            </a:r>
            <a:endParaRPr lang="en-US" altLang="ko-KR" sz="1050" b="1" u="sng" dirty="0">
              <a:solidFill>
                <a:srgbClr val="FF0000"/>
              </a:solidFill>
            </a:endParaRPr>
          </a:p>
          <a:p>
            <a:r>
              <a:rPr lang="en-US" altLang="ko-KR" sz="1050" b="1" dirty="0"/>
              <a:t>&gt;&gt;</a:t>
            </a:r>
            <a:r>
              <a:rPr lang="ko-KR" altLang="en-US" sz="1050" b="1" dirty="0"/>
              <a:t>모든 보스 및 몬스터</a:t>
            </a:r>
            <a:r>
              <a:rPr lang="en-US" altLang="ko-KR" sz="1050" b="1" dirty="0"/>
              <a:t>, </a:t>
            </a:r>
            <a:r>
              <a:rPr lang="ko-KR" altLang="en-US" sz="1050" b="1" dirty="0"/>
              <a:t>캐릭터 고정 값 통일 적용</a:t>
            </a:r>
            <a:endParaRPr lang="en-US" altLang="ko-KR" sz="1050" b="1" dirty="0"/>
          </a:p>
          <a:p>
            <a:endParaRPr lang="en-US" altLang="ko-KR" sz="1050" b="1" dirty="0"/>
          </a:p>
          <a:p>
            <a:r>
              <a:rPr lang="en-US" altLang="ko-KR" sz="1050" b="1" dirty="0"/>
              <a:t>&gt;&gt;</a:t>
            </a:r>
            <a:r>
              <a:rPr lang="ko-KR" altLang="en-US" sz="1050" b="1" dirty="0"/>
              <a:t>사거리의 기준은 모든 보스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및 몬스터</a:t>
            </a:r>
            <a:r>
              <a:rPr lang="en-US" altLang="ko-KR" sz="1050" b="1" dirty="0"/>
              <a:t>, </a:t>
            </a:r>
            <a:r>
              <a:rPr lang="ko-KR" altLang="en-US" sz="1050" b="1" dirty="0"/>
              <a:t>캐릭터들의 센터 기준 통일 적용</a:t>
            </a:r>
            <a:endParaRPr lang="en-US" altLang="ko-KR" sz="1050" b="1" dirty="0"/>
          </a:p>
        </p:txBody>
      </p:sp>
      <p:grpSp>
        <p:nvGrpSpPr>
          <p:cNvPr id="3" name="그룹 2"/>
          <p:cNvGrpSpPr/>
          <p:nvPr/>
        </p:nvGrpSpPr>
        <p:grpSpPr>
          <a:xfrm>
            <a:off x="2499374" y="3074800"/>
            <a:ext cx="537306" cy="652463"/>
            <a:chOff x="2499374" y="3074800"/>
            <a:chExt cx="537306" cy="65246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83" t="27359" r="35923" b="26444"/>
            <a:stretch/>
          </p:blipFill>
          <p:spPr>
            <a:xfrm>
              <a:off x="2499374" y="3074800"/>
              <a:ext cx="402431" cy="652463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55" t="77556" r="8000" b="1222"/>
            <a:stretch/>
          </p:blipFill>
          <p:spPr>
            <a:xfrm rot="2336541">
              <a:off x="2885492" y="3182007"/>
              <a:ext cx="151188" cy="497878"/>
            </a:xfrm>
            <a:prstGeom prst="rect">
              <a:avLst/>
            </a:prstGeom>
          </p:spPr>
        </p:pic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068247" y="3105360"/>
            <a:ext cx="771024" cy="596757"/>
            <a:chOff x="3068247" y="3105360"/>
            <a:chExt cx="771024" cy="596757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30" t="4236" b="57268"/>
            <a:stretch/>
          </p:blipFill>
          <p:spPr>
            <a:xfrm flipH="1">
              <a:off x="3303616" y="3105360"/>
              <a:ext cx="535655" cy="591341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528584">
              <a:off x="3315299" y="3208013"/>
              <a:ext cx="247052" cy="741156"/>
            </a:xfrm>
            <a:prstGeom prst="rect">
              <a:avLst/>
            </a:prstGeom>
          </p:spPr>
        </p:pic>
      </p:grpSp>
      <p:sp>
        <p:nvSpPr>
          <p:cNvPr id="55" name="원호 54"/>
          <p:cNvSpPr/>
          <p:nvPr/>
        </p:nvSpPr>
        <p:spPr>
          <a:xfrm rot="10800000">
            <a:off x="3176968" y="3880913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원호 59"/>
          <p:cNvSpPr/>
          <p:nvPr/>
        </p:nvSpPr>
        <p:spPr>
          <a:xfrm rot="10800000">
            <a:off x="2189264" y="3880913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원호 60"/>
          <p:cNvSpPr/>
          <p:nvPr/>
        </p:nvSpPr>
        <p:spPr>
          <a:xfrm rot="10800000">
            <a:off x="1201342" y="3880913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3" y="3074800"/>
            <a:ext cx="699743" cy="652463"/>
          </a:xfrm>
          <a:prstGeom prst="rect">
            <a:avLst/>
          </a:prstGeom>
        </p:spPr>
      </p:pic>
      <p:sp>
        <p:nvSpPr>
          <p:cNvPr id="78" name="오른쪽 화살표 77"/>
          <p:cNvSpPr/>
          <p:nvPr/>
        </p:nvSpPr>
        <p:spPr>
          <a:xfrm>
            <a:off x="1951840" y="3333396"/>
            <a:ext cx="447172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95917" y="4170842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360px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791412" y="4170842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720px</a:t>
            </a:r>
            <a:endParaRPr lang="ko-KR" altLang="en-US" dirty="0"/>
          </a:p>
        </p:txBody>
      </p:sp>
      <p:sp>
        <p:nvSpPr>
          <p:cNvPr id="67" name="원호 66"/>
          <p:cNvSpPr/>
          <p:nvPr/>
        </p:nvSpPr>
        <p:spPr>
          <a:xfrm rot="10800000" flipV="1">
            <a:off x="1196795" y="1602271"/>
            <a:ext cx="2963548" cy="297794"/>
          </a:xfrm>
          <a:prstGeom prst="arc">
            <a:avLst>
              <a:gd name="adj1" fmla="val 10807388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2217254" y="1190524"/>
            <a:ext cx="96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1080px</a:t>
            </a:r>
            <a:endParaRPr lang="ko-KR" altLang="en-US" dirty="0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6015124" y="3105360"/>
            <a:ext cx="535655" cy="591341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6026807" y="3208013"/>
            <a:ext cx="247052" cy="74115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160344" y="1744521"/>
            <a:ext cx="3292015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오른쪽 화살표 72"/>
          <p:cNvSpPr/>
          <p:nvPr/>
        </p:nvSpPr>
        <p:spPr>
          <a:xfrm flipH="1">
            <a:off x="4241082" y="3333396"/>
            <a:ext cx="1433198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671584" y="2735159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카메라 시점에서 안보임</a:t>
            </a:r>
          </a:p>
        </p:txBody>
      </p:sp>
      <p:sp>
        <p:nvSpPr>
          <p:cNvPr id="27" name="원호 26"/>
          <p:cNvSpPr/>
          <p:nvPr/>
        </p:nvSpPr>
        <p:spPr>
          <a:xfrm rot="5400000" flipV="1">
            <a:off x="63659" y="2752169"/>
            <a:ext cx="2284381" cy="269086"/>
          </a:xfrm>
          <a:prstGeom prst="arc">
            <a:avLst>
              <a:gd name="adj1" fmla="val 10807388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78110" y="2813309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852px</a:t>
            </a:r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2499374" y="5334506"/>
            <a:ext cx="402431" cy="65246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885492" y="5441713"/>
            <a:ext cx="151188" cy="49787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3303616" y="5365066"/>
            <a:ext cx="535655" cy="59134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3257698" y="5458063"/>
            <a:ext cx="247052" cy="741156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V="1">
            <a:off x="2700590" y="5158295"/>
            <a:ext cx="0" cy="993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3571443" y="5158295"/>
            <a:ext cx="0" cy="993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원호 51"/>
          <p:cNvSpPr/>
          <p:nvPr/>
        </p:nvSpPr>
        <p:spPr>
          <a:xfrm rot="10800000">
            <a:off x="2700588" y="5993368"/>
            <a:ext cx="870853" cy="289929"/>
          </a:xfrm>
          <a:prstGeom prst="arc">
            <a:avLst>
              <a:gd name="adj1" fmla="val 10868702"/>
              <a:gd name="adj2" fmla="val 21557969"/>
            </a:avLst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2700588" y="6334107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360px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3097928" y="4897593"/>
            <a:ext cx="904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Center</a:t>
            </a:r>
            <a:endParaRPr lang="ko-KR" altLang="en-US" sz="1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2226233" y="4897593"/>
            <a:ext cx="904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Center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40100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93780"/>
            <a:ext cx="3548330" cy="582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적 몬스터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몬스터는 </a:t>
            </a:r>
            <a:r>
              <a:rPr lang="en-US" altLang="ko-KR" sz="1200" b="1" dirty="0"/>
              <a:t>5M</a:t>
            </a:r>
            <a:r>
              <a:rPr lang="ko-KR" altLang="en-US" sz="1200" dirty="0"/>
              <a:t>마다 화면 우측에서 등장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플레이어와 적 몬스터</a:t>
            </a:r>
            <a:r>
              <a:rPr lang="en-US" altLang="ko-KR" sz="1200" dirty="0"/>
              <a:t> </a:t>
            </a:r>
            <a:r>
              <a:rPr lang="ko-KR" altLang="en-US" sz="1200" dirty="0"/>
              <a:t>사이의 </a:t>
            </a:r>
            <a:r>
              <a:rPr lang="en-US" altLang="ko-KR" sz="1200" b="1" u="sng" dirty="0"/>
              <a:t>X</a:t>
            </a:r>
            <a:r>
              <a:rPr lang="ko-KR" altLang="en-US" sz="1200" b="1" u="sng" dirty="0"/>
              <a:t>좌표 값이 </a:t>
            </a:r>
            <a:r>
              <a:rPr lang="en-US" altLang="ko-KR" sz="1200" b="1" u="sng" dirty="0"/>
              <a:t>50</a:t>
            </a:r>
            <a:r>
              <a:rPr lang="ko-KR" altLang="en-US" sz="1200" b="1" u="sng" dirty="0"/>
              <a:t>이하가 되면 </a:t>
            </a:r>
            <a:r>
              <a:rPr lang="en-US" altLang="ko-KR" sz="1200" b="1" u="sng" dirty="0"/>
              <a:t>Idle</a:t>
            </a:r>
            <a:r>
              <a:rPr lang="en-US" altLang="ko-KR" sz="1200" dirty="0"/>
              <a:t> </a:t>
            </a:r>
            <a:r>
              <a:rPr lang="ko-KR" altLang="en-US" sz="1200" dirty="0"/>
              <a:t>자세 출력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HP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/>
              <a:t>이 되면 </a:t>
            </a:r>
            <a:r>
              <a:rPr lang="en-US" altLang="ko-KR" sz="1200" b="1" dirty="0"/>
              <a:t>Enemy_Die</a:t>
            </a:r>
            <a:r>
              <a:rPr lang="ko-KR" altLang="en-US" sz="1200" dirty="0"/>
              <a:t> 모션 출력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플레이어를 공격하는 모션이 없음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보스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각 </a:t>
            </a:r>
            <a:r>
              <a:rPr lang="en-US" altLang="ko-KR" sz="1200" b="1" dirty="0"/>
              <a:t>10</a:t>
            </a:r>
            <a:r>
              <a:rPr lang="ko-KR" altLang="en-US" sz="1200" b="1" dirty="0"/>
              <a:t>스테이지</a:t>
            </a:r>
            <a:r>
              <a:rPr lang="en-US" altLang="ko-KR" sz="1200" dirty="0"/>
              <a:t> </a:t>
            </a:r>
            <a:r>
              <a:rPr lang="ko-KR" altLang="en-US" sz="1200" dirty="0"/>
              <a:t>마다 보스 등장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보스 등장 시점부터 </a:t>
            </a:r>
            <a:r>
              <a:rPr lang="en-US" altLang="ko-KR" sz="1200" dirty="0"/>
              <a:t>30</a:t>
            </a:r>
            <a:r>
              <a:rPr lang="ko-KR" altLang="en-US" sz="1200" dirty="0"/>
              <a:t>초의 제한시간 중앙 상단에 표시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</a:rPr>
              <a:t>스테이지 두루마리 하단 부분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1200" b="1" dirty="0"/>
              <a:t>[</a:t>
            </a:r>
            <a:r>
              <a:rPr lang="ko-KR" altLang="en-US" sz="1200" b="1" dirty="0"/>
              <a:t>처치 성공</a:t>
            </a:r>
            <a:r>
              <a:rPr lang="en-US" altLang="ko-KR" sz="1200" b="1" dirty="0"/>
              <a:t>]</a:t>
            </a:r>
          </a:p>
          <a:p>
            <a:r>
              <a:rPr lang="ko-KR" altLang="en-US" sz="1200" dirty="0"/>
              <a:t>플레이어가 </a:t>
            </a:r>
            <a:r>
              <a:rPr lang="en-US" altLang="ko-KR" sz="1200" dirty="0"/>
              <a:t>30</a:t>
            </a:r>
            <a:r>
              <a:rPr lang="ko-KR" altLang="en-US" sz="1200" dirty="0"/>
              <a:t>초 안에 보스를 처치할 시 스테이지가 넘어감</a:t>
            </a:r>
            <a:r>
              <a:rPr lang="en-US" altLang="ko-KR" sz="1200" dirty="0"/>
              <a:t>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배경이미지의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좌표를 좌측으로 이동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200" b="1" dirty="0"/>
              <a:t>[</a:t>
            </a:r>
            <a:r>
              <a:rPr lang="ko-KR" altLang="en-US" sz="1200" b="1" dirty="0"/>
              <a:t>처치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실패</a:t>
            </a:r>
            <a:r>
              <a:rPr lang="en-US" altLang="ko-KR" sz="1200" b="1" dirty="0"/>
              <a:t>]</a:t>
            </a:r>
          </a:p>
          <a:p>
            <a:r>
              <a:rPr lang="ko-KR" altLang="en-US" sz="1200" dirty="0"/>
              <a:t>화면이 어두워지며 중앙에 </a:t>
            </a:r>
            <a:r>
              <a:rPr lang="en-US" altLang="ko-KR" sz="1200" dirty="0"/>
              <a:t>2</a:t>
            </a:r>
            <a:r>
              <a:rPr lang="ko-KR" altLang="en-US" sz="1200" dirty="0"/>
              <a:t>초 동안</a:t>
            </a:r>
            <a:r>
              <a:rPr lang="en-US" altLang="ko-KR" sz="1200" dirty="0"/>
              <a:t> “</a:t>
            </a:r>
            <a:r>
              <a:rPr lang="ko-KR" altLang="en-US" sz="1200" dirty="0"/>
              <a:t>실패</a:t>
            </a:r>
            <a:r>
              <a:rPr lang="en-US" altLang="ko-KR" sz="1200" dirty="0"/>
              <a:t>“ </a:t>
            </a:r>
            <a:r>
              <a:rPr lang="ko-KR" altLang="en-US" sz="1200" dirty="0"/>
              <a:t>메시지 표시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(Fade in, Fade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효과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초씩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화면이 넘어가면 제한시간 바 사라짐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dirty="0"/>
              <a:t>Boss_attack</a:t>
            </a:r>
            <a:r>
              <a:rPr lang="ko-KR" altLang="en-US" sz="1200" dirty="0"/>
              <a:t> 애니메이션 출력 → 플레이어 캐릭터 </a:t>
            </a:r>
            <a:r>
              <a:rPr lang="en-US" altLang="ko-KR" sz="1200" dirty="0"/>
              <a:t>hit </a:t>
            </a:r>
            <a:r>
              <a:rPr lang="ko-KR" altLang="en-US" sz="1200" dirty="0"/>
              <a:t>애니메이션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화면이 </a:t>
            </a:r>
            <a:r>
              <a:rPr lang="en-US" altLang="ko-KR" sz="1200" dirty="0"/>
              <a:t>1</a:t>
            </a:r>
            <a:r>
              <a:rPr lang="ko-KR" altLang="en-US" sz="1200" dirty="0"/>
              <a:t>초 동안 검은색이 되었다 다시 </a:t>
            </a:r>
            <a:r>
              <a:rPr lang="ko-KR" altLang="en-US" sz="1200" dirty="0" err="1"/>
              <a:t>밝아짐</a:t>
            </a:r>
            <a:r>
              <a:rPr lang="ko-KR" altLang="en-US" sz="1200" dirty="0"/>
              <a:t> →스테이지 </a:t>
            </a:r>
            <a:r>
              <a:rPr lang="en-US" altLang="ko-KR" sz="1200" dirty="0"/>
              <a:t>3</a:t>
            </a:r>
            <a:r>
              <a:rPr lang="ko-KR" altLang="en-US" sz="1200" dirty="0"/>
              <a:t>만큼</a:t>
            </a:r>
            <a:r>
              <a:rPr lang="en-US" altLang="ko-KR" sz="1200" dirty="0"/>
              <a:t> </a:t>
            </a:r>
            <a:r>
              <a:rPr lang="ko-KR" altLang="en-US" sz="1200" dirty="0"/>
              <a:t>감소</a:t>
            </a:r>
            <a:r>
              <a:rPr lang="en-US" altLang="ko-KR" sz="1200" dirty="0"/>
              <a:t>, player_die </a:t>
            </a:r>
            <a:r>
              <a:rPr lang="ko-KR" altLang="en-US" sz="1200" dirty="0"/>
              <a:t>애니메이션 출력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(Fade in, Fade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효과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초씩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endParaRPr lang="en-US" altLang="ko-KR" sz="1400" dirty="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060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5427" y="1062880"/>
            <a:ext cx="3030104" cy="2320958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77" y="2397772"/>
            <a:ext cx="928313" cy="637710"/>
          </a:xfrm>
          <a:prstGeom prst="rect">
            <a:avLst/>
          </a:prstGeom>
        </p:spPr>
      </p:pic>
      <p:sp>
        <p:nvSpPr>
          <p:cNvPr id="250" name="직사각형 249"/>
          <p:cNvSpPr/>
          <p:nvPr/>
        </p:nvSpPr>
        <p:spPr>
          <a:xfrm>
            <a:off x="2104860" y="2274831"/>
            <a:ext cx="997105" cy="893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/>
          <p:cNvSpPr/>
          <p:nvPr/>
        </p:nvSpPr>
        <p:spPr>
          <a:xfrm>
            <a:off x="6470550" y="2274830"/>
            <a:ext cx="1083852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126" idx="2"/>
            <a:endCxn id="254" idx="3"/>
          </p:cNvCxnSpPr>
          <p:nvPr/>
        </p:nvCxnSpPr>
        <p:spPr>
          <a:xfrm flipH="1">
            <a:off x="7182768" y="1967841"/>
            <a:ext cx="936710" cy="100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26" idx="4"/>
            <a:endCxn id="252" idx="3"/>
          </p:cNvCxnSpPr>
          <p:nvPr/>
        </p:nvCxnSpPr>
        <p:spPr>
          <a:xfrm rot="5400000">
            <a:off x="7544706" y="2096456"/>
            <a:ext cx="703388" cy="683996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0" name="그림 239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15" y="1421428"/>
            <a:ext cx="986272" cy="419938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3295" y="1562258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254" name="직사각형 253"/>
          <p:cNvSpPr/>
          <p:nvPr/>
        </p:nvSpPr>
        <p:spPr>
          <a:xfrm>
            <a:off x="5519904" y="1835855"/>
            <a:ext cx="1662864" cy="284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963743" y="214091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119478" y="184892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cxnSp>
        <p:nvCxnSpPr>
          <p:cNvPr id="130" name="직선 연결선 129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-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16880" y="2331721"/>
            <a:ext cx="457200" cy="777240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68516" y="2638294"/>
            <a:ext cx="207698" cy="424923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3763" y="4744925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8582" y="4060386"/>
            <a:ext cx="3030104" cy="2320958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70" y="4399840"/>
            <a:ext cx="986272" cy="419938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6450" y="4540670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20035" y="5329227"/>
            <a:ext cx="457200" cy="777240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71671" y="5635800"/>
            <a:ext cx="207698" cy="424923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581" y="5431455"/>
            <a:ext cx="738750" cy="606654"/>
          </a:xfrm>
          <a:prstGeom prst="rect">
            <a:avLst/>
          </a:prstGeom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19" y="4744925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38" y="4060386"/>
            <a:ext cx="3030104" cy="2320958"/>
          </a:xfrm>
          <a:prstGeom prst="rect">
            <a:avLst/>
          </a:prstGeom>
        </p:spPr>
      </p:pic>
      <p:sp>
        <p:nvSpPr>
          <p:cNvPr id="158" name="오른쪽 화살표 157"/>
          <p:cNvSpPr/>
          <p:nvPr/>
        </p:nvSpPr>
        <p:spPr>
          <a:xfrm flipH="1">
            <a:off x="3729137" y="5103838"/>
            <a:ext cx="620224" cy="2340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1646345" y="5389223"/>
            <a:ext cx="402431" cy="652463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032463" y="5496430"/>
            <a:ext cx="151188" cy="497878"/>
          </a:xfrm>
          <a:prstGeom prst="rect">
            <a:avLst/>
          </a:prstGeom>
        </p:spPr>
      </p:pic>
      <p:sp>
        <p:nvSpPr>
          <p:cNvPr id="162" name="오른쪽 화살표 161"/>
          <p:cNvSpPr/>
          <p:nvPr/>
        </p:nvSpPr>
        <p:spPr>
          <a:xfrm>
            <a:off x="3729137" y="2086103"/>
            <a:ext cx="620224" cy="2340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7849" y="3777330"/>
            <a:ext cx="3835612" cy="3843064"/>
          </a:xfrm>
          <a:prstGeom prst="rect">
            <a:avLst/>
          </a:prstGeom>
        </p:spPr>
      </p:pic>
      <p:grpSp>
        <p:nvGrpSpPr>
          <p:cNvPr id="95" name="그룹 94"/>
          <p:cNvGrpSpPr/>
          <p:nvPr/>
        </p:nvGrpSpPr>
        <p:grpSpPr>
          <a:xfrm>
            <a:off x="1350089" y="1440140"/>
            <a:ext cx="1002109" cy="384859"/>
            <a:chOff x="1393168" y="1120587"/>
            <a:chExt cx="1002109" cy="384859"/>
          </a:xfrm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8" name="그림 97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78" y="118163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99" name="그룹 98"/>
          <p:cNvGrpSpPr/>
          <p:nvPr/>
        </p:nvGrpSpPr>
        <p:grpSpPr>
          <a:xfrm>
            <a:off x="395821" y="1159695"/>
            <a:ext cx="2015329" cy="241943"/>
            <a:chOff x="663803" y="1430321"/>
            <a:chExt cx="2015329" cy="241943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07" name="그림 106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05" name="그림 104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03" name="그림 102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5596322" y="1937522"/>
            <a:ext cx="1503378" cy="153215"/>
            <a:chOff x="5596322" y="1937522"/>
            <a:chExt cx="1503378" cy="15321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6322" y="1937522"/>
              <a:ext cx="1503378" cy="8869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" r="53364" b="-154580"/>
            <a:stretch/>
          </p:blipFill>
          <p:spPr>
            <a:xfrm>
              <a:off x="5614837" y="1955260"/>
              <a:ext cx="690713" cy="135477"/>
            </a:xfrm>
            <a:prstGeom prst="rect">
              <a:avLst/>
            </a:prstGeom>
          </p:spPr>
        </p:pic>
      </p:grpSp>
      <p:pic>
        <p:nvPicPr>
          <p:cNvPr id="115" name="그림 11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58" y="118163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24" name="그룹 123"/>
          <p:cNvGrpSpPr/>
          <p:nvPr/>
        </p:nvGrpSpPr>
        <p:grpSpPr>
          <a:xfrm>
            <a:off x="4777401" y="1159695"/>
            <a:ext cx="2015329" cy="241943"/>
            <a:chOff x="663803" y="1430321"/>
            <a:chExt cx="2015329" cy="241943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70" name="그림 169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68" name="그림 167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66" name="그림 165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92" name="그림 19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22" y="4902112"/>
            <a:ext cx="1503378" cy="88693"/>
          </a:xfrm>
          <a:prstGeom prst="rect">
            <a:avLst/>
          </a:prstGeom>
        </p:spPr>
      </p:pic>
      <p:pic>
        <p:nvPicPr>
          <p:cNvPr id="195" name="그림 19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58" y="414622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97" name="그룹 196"/>
          <p:cNvGrpSpPr/>
          <p:nvPr/>
        </p:nvGrpSpPr>
        <p:grpSpPr>
          <a:xfrm>
            <a:off x="4777401" y="4124285"/>
            <a:ext cx="2015329" cy="241943"/>
            <a:chOff x="663803" y="1430321"/>
            <a:chExt cx="2015329" cy="241943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206" name="그림 205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204" name="그림 203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202" name="그림 201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4710735" y="4064193"/>
            <a:ext cx="3034796" cy="2320960"/>
            <a:chOff x="4713890" y="4064193"/>
            <a:chExt cx="3034796" cy="2320960"/>
          </a:xfrm>
        </p:grpSpPr>
        <p:sp>
          <p:nvSpPr>
            <p:cNvPr id="140" name="직사각형 139"/>
            <p:cNvSpPr/>
            <p:nvPr/>
          </p:nvSpPr>
          <p:spPr>
            <a:xfrm>
              <a:off x="4713890" y="4064193"/>
              <a:ext cx="3034796" cy="232096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5090341" y="4432384"/>
              <a:ext cx="22818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b="1" dirty="0">
                  <a:solidFill>
                    <a:srgbClr val="FF0000"/>
                  </a:solidFill>
                </a:rPr>
                <a:t>실  패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090342" y="5613991"/>
              <a:ext cx="229718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적장을 물리치는데 실패했습니다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힘을 길러 다시 도전하세요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5090342" y="6058336"/>
              <a:ext cx="229718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초 후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15M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밀려납니다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8" name="그림 20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490" y="4399840"/>
            <a:ext cx="986272" cy="419938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614870" y="4540670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pic>
        <p:nvPicPr>
          <p:cNvPr id="212" name="그림 21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78" y="414622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213" name="그룹 212"/>
          <p:cNvGrpSpPr/>
          <p:nvPr/>
        </p:nvGrpSpPr>
        <p:grpSpPr>
          <a:xfrm>
            <a:off x="395821" y="4124285"/>
            <a:ext cx="2015329" cy="241943"/>
            <a:chOff x="663803" y="1430321"/>
            <a:chExt cx="2015329" cy="241943"/>
          </a:xfrm>
        </p:grpSpPr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228" name="그림 227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226" name="그림 225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218" name="그림 217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0782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68" y="3260365"/>
            <a:ext cx="4604474" cy="4613420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20007"/>
            <a:ext cx="35483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배경</a:t>
            </a:r>
            <a:endParaRPr lang="en-US" altLang="ko-KR" sz="1100" dirty="0"/>
          </a:p>
          <a:p>
            <a:r>
              <a:rPr lang="ko-KR" altLang="en-US" sz="1100" dirty="0"/>
              <a:t>도적떼 나무숲 </a:t>
            </a:r>
            <a:r>
              <a:rPr lang="en-US" altLang="ko-KR" sz="1100" dirty="0"/>
              <a:t>(Default)</a:t>
            </a:r>
          </a:p>
          <a:p>
            <a:r>
              <a:rPr lang="ko-KR" altLang="en-US" sz="1100" dirty="0"/>
              <a:t>불타는 낙양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캐릭터 애니메이션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/>
              <a:t>행동 </a:t>
            </a:r>
            <a:r>
              <a:rPr lang="en-US" altLang="ko-KR" sz="1100" b="1" dirty="0"/>
              <a:t>rule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: move </a:t>
            </a:r>
            <a:r>
              <a:rPr lang="ko-KR" altLang="en-US" sz="1100" b="1" dirty="0"/>
              <a:t>→ </a:t>
            </a:r>
            <a:r>
              <a:rPr lang="en-US" altLang="ko-KR" sz="1100" b="1" dirty="0"/>
              <a:t>Idle </a:t>
            </a:r>
            <a:r>
              <a:rPr lang="ko-KR" altLang="en-US" sz="1100" b="1" dirty="0"/>
              <a:t>→ </a:t>
            </a:r>
            <a:r>
              <a:rPr lang="en-US" altLang="ko-KR" sz="1100" b="1" dirty="0"/>
              <a:t>Attack</a:t>
            </a:r>
          </a:p>
          <a:p>
            <a:endParaRPr lang="en-US" altLang="ko-KR" sz="1100" dirty="0"/>
          </a:p>
          <a:p>
            <a:r>
              <a:rPr lang="ko-KR" altLang="en-US" sz="1100" dirty="0"/>
              <a:t>공격속도 </a:t>
            </a:r>
            <a:r>
              <a:rPr lang="en-US" altLang="ko-KR" sz="1100" dirty="0"/>
              <a:t>: 1</a:t>
            </a:r>
            <a:r>
              <a:rPr lang="ko-KR" altLang="en-US" sz="1100" dirty="0"/>
              <a:t>초당 </a:t>
            </a:r>
            <a:r>
              <a:rPr lang="en-US" altLang="ko-KR" sz="1100" dirty="0"/>
              <a:t>1</a:t>
            </a:r>
            <a:r>
              <a:rPr lang="ko-KR" altLang="en-US" sz="1100" dirty="0"/>
              <a:t>번 공격 </a:t>
            </a:r>
            <a:r>
              <a:rPr lang="en-US" altLang="ko-KR" sz="1100" dirty="0"/>
              <a:t>(Default)</a:t>
            </a:r>
          </a:p>
          <a:p>
            <a:endParaRPr lang="en-US" altLang="ko-KR" sz="1100" dirty="0"/>
          </a:p>
          <a:p>
            <a:r>
              <a:rPr lang="ko-KR" altLang="en-US" sz="1100" dirty="0"/>
              <a:t>피격</a:t>
            </a:r>
            <a:r>
              <a:rPr lang="en-US" altLang="ko-KR" sz="1100" dirty="0"/>
              <a:t>(Hit)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피격 당하는 순간 플레이어 캐릭터의 색이 </a:t>
            </a:r>
            <a:r>
              <a:rPr lang="en-US" altLang="ko-KR" sz="1100" u="sng" dirty="0">
                <a:solidFill>
                  <a:srgbClr val="FF0000"/>
                </a:solidFill>
              </a:rPr>
              <a:t>1</a:t>
            </a:r>
            <a:r>
              <a:rPr lang="ko-KR" altLang="en-US" sz="1100" u="sng" dirty="0">
                <a:solidFill>
                  <a:srgbClr val="FF0000"/>
                </a:solidFill>
              </a:rPr>
              <a:t>초간 빨간색</a:t>
            </a:r>
            <a:r>
              <a:rPr lang="ko-KR" altLang="en-US" sz="1100" dirty="0"/>
              <a:t>이 되었다가 다시 원래 색으로 돌아옴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처치</a:t>
            </a:r>
            <a:r>
              <a:rPr lang="en-US" altLang="ko-KR" sz="1100" dirty="0"/>
              <a:t>(Die)</a:t>
            </a:r>
            <a:r>
              <a:rPr lang="ko-KR" altLang="en-US" sz="1100" dirty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화면의 좌측으로 날아 감</a:t>
            </a:r>
            <a:r>
              <a:rPr lang="en-US" altLang="ko-KR" sz="1100" dirty="0"/>
              <a:t>, </a:t>
            </a:r>
            <a:r>
              <a:rPr lang="ko-KR" altLang="en-US" sz="1100" dirty="0"/>
              <a:t>지면에 엉덩방아를 찧고 다시 일어남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애니메이션 동작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59639" y="2444621"/>
            <a:ext cx="720750" cy="0"/>
          </a:xfrm>
          <a:prstGeom prst="straightConnector1">
            <a:avLst/>
          </a:prstGeom>
          <a:ln w="76200">
            <a:solidFill>
              <a:srgbClr val="FF00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64736" y="95980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142151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림 2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976970" y="1062880"/>
            <a:ext cx="3030104" cy="2320958"/>
          </a:xfrm>
          <a:prstGeom prst="rect">
            <a:avLst/>
          </a:prstGeom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2" t="24480" r="33420" b="25491"/>
          <a:stretch/>
        </p:blipFill>
        <p:spPr>
          <a:xfrm>
            <a:off x="5777345" y="2352503"/>
            <a:ext cx="482140" cy="706582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0" y="2397772"/>
            <a:ext cx="928313" cy="637710"/>
          </a:xfrm>
          <a:prstGeom prst="rect">
            <a:avLst/>
          </a:prstGeom>
        </p:spPr>
      </p:pic>
      <p:sp>
        <p:nvSpPr>
          <p:cNvPr id="246" name="직사각형 245"/>
          <p:cNvSpPr/>
          <p:nvPr/>
        </p:nvSpPr>
        <p:spPr>
          <a:xfrm>
            <a:off x="5597144" y="2282538"/>
            <a:ext cx="2209074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556914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101" name="직선 연결선 10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25651" y="4523322"/>
            <a:ext cx="91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[Move]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55" y="3423531"/>
            <a:ext cx="1406288" cy="11440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562" y="3802301"/>
            <a:ext cx="699053" cy="6518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44" y="3840169"/>
            <a:ext cx="690563" cy="609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692" y="5238613"/>
            <a:ext cx="1081517" cy="8087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90" y="4891848"/>
            <a:ext cx="2857748" cy="1274796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5457467" y="4523322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[Idle]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406487" y="4523322"/>
            <a:ext cx="90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[Attack]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4167665" y="6079894"/>
            <a:ext cx="63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[Hit] </a:t>
            </a:r>
            <a:endParaRPr lang="ko-KR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5605384" y="6079894"/>
            <a:ext cx="60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[Die] </a:t>
            </a:r>
            <a:endParaRPr lang="ko-KR" altLang="en-US" dirty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6127567" y="2627683"/>
            <a:ext cx="207698" cy="424923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501" y="1420576"/>
            <a:ext cx="986272" cy="419938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6191881" y="1561406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406486" y="6095241"/>
            <a:ext cx="93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[Attack]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35"/>
          <a:stretch/>
        </p:blipFill>
        <p:spPr>
          <a:xfrm>
            <a:off x="324578" y="3840169"/>
            <a:ext cx="3022941" cy="23089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0208" y="3439223"/>
            <a:ext cx="149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도적떼 나무숲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117267" y="6202901"/>
            <a:ext cx="149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불타는 낙양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331579" y="1067222"/>
            <a:ext cx="3015940" cy="5533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3640975" y="3560435"/>
            <a:ext cx="4849139" cy="3035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525183" y="338383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001" y="1175020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69" name="그룹 68"/>
          <p:cNvGrpSpPr/>
          <p:nvPr/>
        </p:nvGrpSpPr>
        <p:grpSpPr>
          <a:xfrm>
            <a:off x="5063444" y="1153076"/>
            <a:ext cx="2015329" cy="241943"/>
            <a:chOff x="663803" y="1430321"/>
            <a:chExt cx="2015329" cy="241943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75" name="그림 74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73" name="그림 72"/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6918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10798</TotalTime>
  <Words>2671</Words>
  <Application>Microsoft Office PowerPoint</Application>
  <PresentationFormat>와이드스크린</PresentationFormat>
  <Paragraphs>775</Paragraphs>
  <Slides>23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Arial</vt:lpstr>
      <vt:lpstr>Wingdings</vt:lpstr>
      <vt:lpstr>Office 테마</vt:lpstr>
      <vt:lpstr>만약 내가 삼국지 장수라면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USER</cp:lastModifiedBy>
  <cp:revision>729</cp:revision>
  <dcterms:created xsi:type="dcterms:W3CDTF">2020-08-13T13:01:44Z</dcterms:created>
  <dcterms:modified xsi:type="dcterms:W3CDTF">2020-09-16T05:38:41Z</dcterms:modified>
</cp:coreProperties>
</file>